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2635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60331-5294-4A8B-8BE6-4C9322BD121E}" type="datetimeFigureOut">
              <a:rPr lang="en-US" smtClean="0"/>
              <a:t>18/10/15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D15D8-8619-4F07-AFE0-F4CEF62C91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7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D15D8-8619-4F07-AFE0-F4CEF62C9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0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BEF0-27B3-4E4A-BE49-6297D5FB46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70638" y="7005154"/>
            <a:ext cx="25733931" cy="14902049"/>
          </a:xfrm>
        </p:spPr>
        <p:txBody>
          <a:bodyPr anchor="b" anchorCtr="1"/>
          <a:lstStyle>
            <a:lvl1pPr algn="ctr">
              <a:defRPr sz="19865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F531E-1FC3-4550-9ED9-5B5AF48465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84399" y="22481886"/>
            <a:ext cx="22706408" cy="10334329"/>
          </a:xfrm>
        </p:spPr>
        <p:txBody>
          <a:bodyPr anchorCtr="1"/>
          <a:lstStyle>
            <a:lvl1pPr marL="0" indent="0" algn="ctr">
              <a:buNone/>
              <a:defRPr sz="7946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3E1D9-30AF-4F90-9031-5750F783E3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76F9BC-1ED2-426B-A74A-9715EC9490DF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8CA9-5D48-4978-9760-A5D1DB15B8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47944-BC66-4150-8CC8-967961A48A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32CB97-7F80-471C-B276-8A5C79BBDC98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876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B9BA-627B-48DC-8734-B6628541961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11A69-0CF2-4E1B-91C6-81407EC2500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6E4D3-4E1A-42E1-8B57-939A16BFFF5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B9BDAB-06B1-4AED-B978-CE0C78F9E36E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2726D-F19B-484D-B014-F864F4215C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2AAC1-9133-467F-9DE9-C7C0CD7E03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ABCCF-D889-4CE2-8C38-13F899CF40AE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0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9368B-5433-40CE-B612-8CD26E176DA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21665702" y="2278904"/>
            <a:ext cx="6528093" cy="36274211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A84C7-6D73-4D04-839E-EC71009008B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2081421" y="2278904"/>
            <a:ext cx="19205838" cy="36274211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7BA38-B105-4042-987F-8716A28E3F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FE4C8F-CB82-418C-9E8D-5F82DF4AFC1A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DF30D-51E2-4EC0-ACA7-11DE731AB6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007D6-14B3-448F-83E1-0AED388244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8A2D8C-94C8-46A8-99C6-8A2AD5D4AF94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F5E4-CBA8-4CC5-8CF4-C16B52F645C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173F-F85D-44B7-8E69-6F9352BFDDD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FEA18-DDFB-4AD2-917D-CE24367DBDA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85EAA5-B54D-4971-A327-6698E2A9C182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943BD-C4FD-4B43-B215-DFF5B12FA7B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937C6-190D-4155-ABFB-7B4ABBE8F1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FA77E7-265F-4DBE-AB8A-E30FA107725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8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E580-6D05-4195-8898-88BD0CE92E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5657" y="10671230"/>
            <a:ext cx="26112374" cy="17805169"/>
          </a:xfrm>
        </p:spPr>
        <p:txBody>
          <a:bodyPr anchor="b"/>
          <a:lstStyle>
            <a:lvl1pPr>
              <a:defRPr sz="19865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3FECD-7F1B-406F-915A-EF8EB0C83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65657" y="28644841"/>
            <a:ext cx="26112374" cy="9363318"/>
          </a:xfrm>
        </p:spPr>
        <p:txBody>
          <a:bodyPr/>
          <a:lstStyle>
            <a:lvl1pPr marL="0" indent="0">
              <a:buNone/>
              <a:defRPr sz="7946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46CBE-7871-446B-AED0-AC66D02302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B6DFDF-94C1-45D2-88DA-6162851622A3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D9295-ACD4-4D13-936E-EB996A3CC7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6F47-FAE2-4E7E-9CD1-1597B81053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4F0CF1-32DD-470B-92DD-7230A1A895C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0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9CD9-4C13-4A4D-B7F9-E62D5E522B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EB5B5-A5B6-4406-B63C-36A77D9776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81421" y="11394521"/>
            <a:ext cx="12866970" cy="271585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28B1D-AFE9-4712-ADAD-B5D108280D5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5326825" y="11394521"/>
            <a:ext cx="12866970" cy="2715859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29DF2-305D-4913-A560-9BAA7C3C41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5A749F-AE30-40D2-848B-2F53647AD898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78CF2-DF33-4D70-A73D-EAE2FE6E07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3E687-50A7-4630-A4FD-48C3EFD3E89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851B2C-06F9-4FF4-8D5C-DE079FF1169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462F-FD73-4E9A-8491-38E6C14FB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5362" y="2278913"/>
            <a:ext cx="26112374" cy="82734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53AB7-8AB3-4904-AC66-36B44FC83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5371" y="10492868"/>
            <a:ext cx="12807836" cy="5142393"/>
          </a:xfrm>
        </p:spPr>
        <p:txBody>
          <a:bodyPr anchor="b"/>
          <a:lstStyle>
            <a:lvl1pPr marL="0" indent="0">
              <a:buNone/>
              <a:defRPr sz="7946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7053E-ECBC-4F5D-A85B-E9CE5D20647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2085371" y="15635261"/>
            <a:ext cx="12807836" cy="229971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7D386-1F66-4B5D-9450-CDDD2CF63AB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5326825" y="10492868"/>
            <a:ext cx="12870911" cy="5142393"/>
          </a:xfrm>
        </p:spPr>
        <p:txBody>
          <a:bodyPr anchor="b"/>
          <a:lstStyle>
            <a:lvl1pPr marL="0" indent="0">
              <a:buNone/>
              <a:defRPr sz="7946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B4C18-BEEC-4F98-8002-3D11C899CA4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15326825" y="15635261"/>
            <a:ext cx="12870911" cy="229971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E854A-DC00-409C-8F73-A8DEB62EAA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F4E0B7-0CDA-41C0-8415-ADECAE789C57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54DE0-787D-4CDF-A718-7833DCDC1D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AB1F0-5898-442F-B8DF-8E1F5890677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78B9CF-D411-4CBA-B830-5B57241A030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A9EE-5A48-4820-BE0F-43488124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474BF2-EE26-4616-95FA-363A85B14D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477037-8AE5-4BAC-92BA-BB3B498DF892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9F447-747B-4798-8D18-1FAC14842C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56C53-183D-4E7F-B177-36A61ED742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672419-C76A-451F-B60B-A8FC91C3D9B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1B182E-BBBF-42DF-9175-FFAA66F3BF1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6E9162-AAFF-4FE9-9068-534C25196615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D0687-D26F-4C84-B4FB-5D50BE2049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664AB-46CD-45DA-A7C5-7875A0077B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202E5A-F57E-4AE2-BC6E-1F2D39E9DD9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0126-64AA-419D-BEBC-6A29286F93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5362" y="2853586"/>
            <a:ext cx="9764548" cy="9987543"/>
          </a:xfrm>
        </p:spPr>
        <p:txBody>
          <a:bodyPr anchor="b"/>
          <a:lstStyle>
            <a:lvl1pPr>
              <a:defRPr sz="10595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49883-A9FD-4F5C-9454-6A2A0CC227E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870911" y="6162955"/>
            <a:ext cx="15326825" cy="30418412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ACB34-DCAF-4F4F-B17C-219E59E1ECC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085362" y="12841129"/>
            <a:ext cx="9764548" cy="23789780"/>
          </a:xfrm>
        </p:spPr>
        <p:txBody>
          <a:bodyPr/>
          <a:lstStyle>
            <a:lvl1pPr marL="0" indent="0">
              <a:buNone/>
              <a:defRPr sz="5297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010CF-1869-4E18-8040-EF3B36D5DE5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6130A1-38BD-44CD-A204-967360C709A8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54FE4-92D8-4B6B-B0DF-6F1E8D6EF4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9471C-AB02-4784-9763-BC942C3AE1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C325AE-F26F-4E71-AB2C-91BEB6CEAB2C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5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3108-23A6-4278-9ABD-C4EF06B71D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5362" y="2853586"/>
            <a:ext cx="9764548" cy="9987543"/>
          </a:xfrm>
        </p:spPr>
        <p:txBody>
          <a:bodyPr anchor="b"/>
          <a:lstStyle>
            <a:lvl1pPr>
              <a:defRPr sz="10595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E4424D-8CE7-4DFA-9ECB-F3D1392FBEF0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2870911" y="6162955"/>
            <a:ext cx="15326825" cy="30418412"/>
          </a:xfrm>
        </p:spPr>
        <p:txBody>
          <a:bodyPr/>
          <a:lstStyle>
            <a:lvl1pPr marL="0" indent="0">
              <a:buNone/>
              <a:defRPr sz="10595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2E804-1C2B-454C-BAAD-EA4AE14A494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085362" y="12841129"/>
            <a:ext cx="9764548" cy="23789780"/>
          </a:xfrm>
        </p:spPr>
        <p:txBody>
          <a:bodyPr/>
          <a:lstStyle>
            <a:lvl1pPr marL="0" indent="0">
              <a:buNone/>
              <a:defRPr sz="5297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9E61B-0A20-4263-8D31-677FE89541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830C68-943D-4DFB-9C10-073FF85E2C9C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400E7-2612-44AC-ABA6-3C26ECF3B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101F8-41C6-4387-909C-65ECB67A91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5C0362-239B-4066-A89F-746876AE9228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1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98C6E-2B4E-4D24-A500-BA52F0DD61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1421" y="2278913"/>
            <a:ext cx="26112374" cy="8273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E72CC-1843-4E2C-A571-BD3C0CED3A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1421" y="11394521"/>
            <a:ext cx="26112374" cy="271585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13A78-49E5-4B1F-90F1-AAB6ABE74F7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2081421" y="39672752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973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E1E970-557F-40FF-830F-2F15CDE09524}" type="datetime1">
              <a:rPr lang="en-US"/>
              <a:pPr lvl="0"/>
              <a:t>18/10/15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0682-EE6F-4600-A697-ED1DD3A4BAA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028663" y="39672752"/>
            <a:ext cx="10217880" cy="2278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973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9C92D-6E18-499E-8BD3-50675AE129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1381872" y="39672752"/>
            <a:ext cx="6811923" cy="2278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973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E234E30-C4F0-49C2-A0C8-20FE7369F730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3027486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14568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756876" marR="0" lvl="0" indent="-756876" algn="l" defTabSz="3027486" rtl="0" fontAlgn="auto" hangingPunct="1">
        <a:lnSpc>
          <a:spcPct val="90000"/>
        </a:lnSpc>
        <a:spcBef>
          <a:spcPts val="3310"/>
        </a:spcBef>
        <a:spcAft>
          <a:spcPts val="0"/>
        </a:spcAft>
        <a:buSzPct val="100000"/>
        <a:buFont typeface="Arial" pitchFamily="34"/>
        <a:buChar char="•"/>
        <a:tabLst/>
        <a:defRPr lang="fr-FR" sz="9271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2270610" marR="0" lvl="1" indent="-756876" algn="l" defTabSz="3027486" rtl="0" fontAlgn="auto" hangingPunct="1">
        <a:lnSpc>
          <a:spcPct val="90000"/>
        </a:lnSpc>
        <a:spcBef>
          <a:spcPts val="1655"/>
        </a:spcBef>
        <a:spcAft>
          <a:spcPts val="0"/>
        </a:spcAft>
        <a:buSzPct val="100000"/>
        <a:buFont typeface="Arial" pitchFamily="34"/>
        <a:buChar char="•"/>
        <a:tabLst/>
        <a:defRPr lang="fr-FR" sz="7946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3784363" marR="0" lvl="2" indent="-756876" algn="l" defTabSz="3027486" rtl="0" fontAlgn="auto" hangingPunct="1">
        <a:lnSpc>
          <a:spcPct val="90000"/>
        </a:lnSpc>
        <a:spcBef>
          <a:spcPts val="1655"/>
        </a:spcBef>
        <a:spcAft>
          <a:spcPts val="0"/>
        </a:spcAft>
        <a:buSzPct val="100000"/>
        <a:buFont typeface="Arial" pitchFamily="34"/>
        <a:buChar char="•"/>
        <a:tabLst/>
        <a:defRPr lang="fr-FR" sz="6622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5298097" marR="0" lvl="3" indent="-756876" algn="l" defTabSz="3027486" rtl="0" fontAlgn="auto" hangingPunct="1">
        <a:lnSpc>
          <a:spcPct val="90000"/>
        </a:lnSpc>
        <a:spcBef>
          <a:spcPts val="1655"/>
        </a:spcBef>
        <a:spcAft>
          <a:spcPts val="0"/>
        </a:spcAft>
        <a:buSzPct val="100000"/>
        <a:buFont typeface="Arial" pitchFamily="34"/>
        <a:buChar char="•"/>
        <a:tabLst/>
        <a:defRPr lang="fr-FR" sz="596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6811850" marR="0" lvl="4" indent="-756876" algn="l" defTabSz="3027486" rtl="0" fontAlgn="auto" hangingPunct="1">
        <a:lnSpc>
          <a:spcPct val="90000"/>
        </a:lnSpc>
        <a:spcBef>
          <a:spcPts val="1655"/>
        </a:spcBef>
        <a:spcAft>
          <a:spcPts val="0"/>
        </a:spcAft>
        <a:buSzPct val="100000"/>
        <a:buFont typeface="Arial" pitchFamily="34"/>
        <a:buChar char="•"/>
        <a:tabLst/>
        <a:defRPr lang="fr-FR" sz="596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jpg"/><Relationship Id="rId34" Type="http://schemas.openxmlformats.org/officeDocument/2006/relationships/image" Target="../media/image2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1.png"/><Relationship Id="rId38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30.png"/><Relationship Id="rId37" Type="http://schemas.openxmlformats.org/officeDocument/2006/relationships/image" Target="../media/image34.jp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jp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jp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1F3D894D-BF81-45AC-9C5F-7D07BC56775B}"/>
              </a:ext>
            </a:extLst>
          </p:cNvPr>
          <p:cNvSpPr/>
          <p:nvPr/>
        </p:nvSpPr>
        <p:spPr>
          <a:xfrm>
            <a:off x="0" y="5323799"/>
            <a:ext cx="30275217" cy="37479959"/>
          </a:xfrm>
          <a:prstGeom prst="rect">
            <a:avLst/>
          </a:prstGeom>
          <a:solidFill>
            <a:srgbClr val="2D287F"/>
          </a:solidFill>
          <a:ln w="12701" cap="flat">
            <a:solidFill>
              <a:srgbClr val="1E1A5C"/>
            </a:solidFill>
            <a:prstDash val="solid"/>
            <a:miter/>
          </a:ln>
        </p:spPr>
        <p:txBody>
          <a:bodyPr vert="horz" wrap="square" lIns="121587" tIns="60789" rIns="121587" bIns="60789" anchor="ctr" anchorCtr="1" compatLnSpc="1">
            <a:noAutofit/>
          </a:bodyPr>
          <a:lstStyle/>
          <a:p>
            <a:pPr marL="0" marR="0" lvl="0" indent="0" algn="ctr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393" b="0" i="0" u="none" strike="noStrike" kern="0" cap="none" spc="0" baseline="0" dirty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4BF520E-6084-48CB-BDEB-7F32BF3B876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-210785"/>
            <a:ext cx="28598445" cy="3813797"/>
          </a:xfrm>
        </p:spPr>
        <p:txBody>
          <a:bodyPr anchorCtr="0">
            <a:normAutofit/>
          </a:bodyPr>
          <a:lstStyle/>
          <a:p>
            <a:pPr lvl="0" algn="l"/>
            <a:r>
              <a:rPr lang="fr-FR" sz="12000" dirty="0">
                <a:latin typeface="Arial Black" pitchFamily="34"/>
              </a:rPr>
              <a:t>Fourier </a:t>
            </a:r>
            <a:r>
              <a:rPr lang="en-US" sz="12000" dirty="0">
                <a:latin typeface="Arial Black" pitchFamily="34"/>
              </a:rPr>
              <a:t>and</a:t>
            </a:r>
            <a:r>
              <a:rPr lang="fr-FR" sz="12000" dirty="0">
                <a:latin typeface="Arial Black" pitchFamily="34"/>
              </a:rPr>
              <a:t> Edge </a:t>
            </a:r>
            <a:r>
              <a:rPr lang="fr-FR" sz="12000" dirty="0" err="1">
                <a:latin typeface="Arial Black" pitchFamily="34"/>
              </a:rPr>
              <a:t>Loss</a:t>
            </a:r>
            <a:r>
              <a:rPr lang="fr-FR" sz="12000" dirty="0">
                <a:latin typeface="Arial Black" pitchFamily="34"/>
              </a:rPr>
              <a:t> for GAN-</a:t>
            </a:r>
            <a:r>
              <a:rPr lang="fr-FR" sz="12000" dirty="0" err="1">
                <a:latin typeface="Arial Black" pitchFamily="34"/>
              </a:rPr>
              <a:t>Based</a:t>
            </a:r>
            <a:r>
              <a:rPr lang="fr-FR" sz="12000" dirty="0">
                <a:latin typeface="Arial Black" pitchFamily="34"/>
              </a:rPr>
              <a:t> Super </a:t>
            </a:r>
            <a:r>
              <a:rPr lang="fr-FR" sz="12000" dirty="0" err="1">
                <a:latin typeface="Arial Black" pitchFamily="34"/>
              </a:rPr>
              <a:t>Resolution</a:t>
            </a:r>
            <a:endParaRPr lang="en-US" sz="12000" dirty="0">
              <a:latin typeface="Arial Black" pitchFamily="34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71CC503-82C6-4F70-932C-61BE03230F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3459859"/>
            <a:ext cx="27675001" cy="1863940"/>
          </a:xfrm>
        </p:spPr>
        <p:txBody>
          <a:bodyPr anchorCtr="0"/>
          <a:lstStyle/>
          <a:p>
            <a:pPr lvl="0" algn="l"/>
            <a:r>
              <a:rPr lang="en-US" sz="6600" dirty="0">
                <a:latin typeface="Cambria" pitchFamily="18"/>
                <a:ea typeface="Cambria" pitchFamily="18"/>
              </a:rPr>
              <a:t>Jason </a:t>
            </a:r>
            <a:r>
              <a:rPr lang="fr-FR" sz="6600" dirty="0" err="1">
                <a:latin typeface="Cambria" pitchFamily="18"/>
                <a:ea typeface="Cambria" pitchFamily="18"/>
              </a:rPr>
              <a:t>Plawinski</a:t>
            </a:r>
            <a:r>
              <a:rPr lang="fr-FR" sz="6600" dirty="0">
                <a:latin typeface="Cambria" pitchFamily="18"/>
                <a:ea typeface="Cambria" pitchFamily="18"/>
              </a:rPr>
              <a:t>, Michael Waechter, </a:t>
            </a:r>
            <a:r>
              <a:rPr lang="fr-FR" sz="6600" dirty="0" err="1">
                <a:latin typeface="Cambria" pitchFamily="18"/>
                <a:ea typeface="Cambria" pitchFamily="18"/>
              </a:rPr>
              <a:t>Yasuyuki</a:t>
            </a:r>
            <a:r>
              <a:rPr lang="fr-FR" sz="6600" dirty="0">
                <a:latin typeface="Cambria" pitchFamily="18"/>
                <a:ea typeface="Cambria" pitchFamily="18"/>
              </a:rPr>
              <a:t> Matsushita</a:t>
            </a:r>
            <a:endParaRPr lang="en-US" sz="6600" dirty="0">
              <a:latin typeface="Cambria" pitchFamily="18"/>
              <a:ea typeface="Cambria" pitchFamily="1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45DC1-3235-4756-8F64-97278D9356A9}"/>
              </a:ext>
            </a:extLst>
          </p:cNvPr>
          <p:cNvSpPr/>
          <p:nvPr/>
        </p:nvSpPr>
        <p:spPr>
          <a:xfrm>
            <a:off x="511350" y="5791200"/>
            <a:ext cx="14210928" cy="10249978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E1A5C"/>
            </a:solidFill>
            <a:prstDash val="solid"/>
            <a:miter/>
          </a:ln>
        </p:spPr>
        <p:txBody>
          <a:bodyPr vert="horz" wrap="square" lIns="478679" tIns="359011" rIns="478679" bIns="359011" anchor="t" anchorCtr="0" compatLnSpc="1">
            <a:noAutofit/>
          </a:bodyPr>
          <a:lstStyle/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500" b="0" i="0" u="none" strike="noStrike" kern="0" cap="none" spc="0" baseline="0" dirty="0">
                <a:solidFill>
                  <a:srgbClr val="000000"/>
                </a:solidFill>
                <a:uFillTx/>
                <a:latin typeface="Arial Black"/>
              </a:rPr>
              <a:t>Introduction</a:t>
            </a: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659" b="0" i="0" u="none" strike="noStrike" kern="0" cap="none" spc="0" baseline="0" dirty="0">
              <a:solidFill>
                <a:srgbClr val="000000"/>
              </a:solidFill>
              <a:uFillTx/>
              <a:latin typeface="Arial Black"/>
            </a:endParaRPr>
          </a:p>
          <a:p>
            <a:pPr lvl="0" algn="just" defTabSz="12158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	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In super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resolution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tasks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, o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bjective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functions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such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as MSE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error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poorly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model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human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perception and lead to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overly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smooth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results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.</a:t>
            </a: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	</a:t>
            </a: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	In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this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work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we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present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an Edge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loss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and a Fourier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loss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to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improve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the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quality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of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results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and  </a:t>
            </a:r>
            <a:r>
              <a:rPr lang="fr-FR" sz="4500" b="0" i="0" u="none" strike="noStrike" kern="0" cap="none" spc="0" baseline="0" dirty="0" err="1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regularize</a:t>
            </a:r>
            <a:r>
              <a:rPr lang="fr-FR" sz="4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 GAN training.</a:t>
            </a: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319" b="0" i="0" u="none" strike="noStrike" kern="0" cap="none" spc="0" baseline="0" dirty="0">
              <a:solidFill>
                <a:srgbClr val="000000"/>
              </a:solidFill>
              <a:uFillTx/>
              <a:latin typeface="Times New Roman"/>
            </a:endParaRP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319" b="0" i="0" u="none" strike="noStrike" kern="0" cap="none" spc="0" baseline="0" dirty="0">
              <a:solidFill>
                <a:srgbClr val="000000"/>
              </a:solidFill>
              <a:uFillTx/>
              <a:latin typeface="Arial Black"/>
            </a:endParaRP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5319" b="0" i="0" u="none" strike="noStrike" kern="0" cap="none" spc="0" baseline="0" dirty="0">
              <a:solidFill>
                <a:srgbClr val="000000"/>
              </a:solidFill>
              <a:uFillTx/>
              <a:latin typeface="Arial Black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B99A42-B6D0-4F89-8BDD-1572D0093740}"/>
              </a:ext>
            </a:extLst>
          </p:cNvPr>
          <p:cNvSpPr/>
          <p:nvPr/>
        </p:nvSpPr>
        <p:spPr>
          <a:xfrm>
            <a:off x="0" y="4611235"/>
            <a:ext cx="30275217" cy="480279"/>
          </a:xfrm>
          <a:prstGeom prst="rect">
            <a:avLst/>
          </a:prstGeom>
          <a:solidFill>
            <a:srgbClr val="93AADC"/>
          </a:solidFill>
          <a:ln w="12701" cap="flat">
            <a:solidFill>
              <a:srgbClr val="93AADC"/>
            </a:solidFill>
            <a:prstDash val="solid"/>
            <a:miter/>
          </a:ln>
        </p:spPr>
        <p:txBody>
          <a:bodyPr vert="horz" wrap="square" lIns="121587" tIns="60789" rIns="121587" bIns="60789" anchor="ctr" anchorCtr="1" compatLnSpc="1">
            <a:noAutofit/>
          </a:bodyPr>
          <a:lstStyle/>
          <a:p>
            <a:pPr marL="0" marR="0" lvl="0" indent="0" algn="ctr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393" b="0" i="0" u="none" strike="noStrike" kern="0" cap="none" spc="0" baseline="0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" name="Rectangle 129">
            <a:extLst>
              <a:ext uri="{FF2B5EF4-FFF2-40B4-BE49-F238E27FC236}">
                <a16:creationId xmlns:a16="http://schemas.microsoft.com/office/drawing/2014/main" id="{D3B867CD-2531-4B5D-88D1-91BE6CFF8A63}"/>
              </a:ext>
            </a:extLst>
          </p:cNvPr>
          <p:cNvSpPr/>
          <p:nvPr/>
        </p:nvSpPr>
        <p:spPr>
          <a:xfrm>
            <a:off x="15336864" y="32717785"/>
            <a:ext cx="14482597" cy="9448375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E1A5C"/>
            </a:solidFill>
            <a:prstDash val="solid"/>
            <a:miter/>
          </a:ln>
        </p:spPr>
        <p:txBody>
          <a:bodyPr vert="horz" wrap="square" lIns="121587" tIns="60789" rIns="121587" bIns="60789" anchor="t" anchorCtr="0" compatLnSpc="1">
            <a:noAutofit/>
          </a:bodyPr>
          <a:lstStyle/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319" b="0" i="0" u="none" strike="noStrike" kern="0" cap="none" spc="0" baseline="0" dirty="0" err="1">
                <a:solidFill>
                  <a:srgbClr val="000000"/>
                </a:solidFill>
                <a:uFillTx/>
                <a:latin typeface="Arial Black"/>
              </a:rPr>
              <a:t>Proposed</a:t>
            </a:r>
            <a:r>
              <a:rPr lang="fr-FR" sz="5319" b="0" i="0" u="none" strike="noStrike" kern="0" cap="none" spc="0" baseline="0" dirty="0">
                <a:solidFill>
                  <a:srgbClr val="000000"/>
                </a:solidFill>
                <a:uFillTx/>
                <a:latin typeface="Arial Black"/>
              </a:rPr>
              <a:t> Architecture</a:t>
            </a:r>
          </a:p>
        </p:txBody>
      </p:sp>
      <p:sp>
        <p:nvSpPr>
          <p:cNvPr id="127" name="Rectangle 128">
            <a:extLst>
              <a:ext uri="{FF2B5EF4-FFF2-40B4-BE49-F238E27FC236}">
                <a16:creationId xmlns:a16="http://schemas.microsoft.com/office/drawing/2014/main" id="{C1FD15EB-05D4-4FC8-9F31-4327701BF0E2}"/>
              </a:ext>
            </a:extLst>
          </p:cNvPr>
          <p:cNvSpPr/>
          <p:nvPr/>
        </p:nvSpPr>
        <p:spPr>
          <a:xfrm>
            <a:off x="536963" y="16442128"/>
            <a:ext cx="14210928" cy="22249312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E1A5C"/>
            </a:solidFill>
            <a:prstDash val="solid"/>
            <a:miter/>
          </a:ln>
        </p:spPr>
        <p:txBody>
          <a:bodyPr vert="horz" wrap="square" lIns="478679" tIns="359011" rIns="478679" bIns="359011" anchor="t" anchorCtr="0" compatLnSpc="1">
            <a:noAutofit/>
          </a:bodyPr>
          <a:lstStyle/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500" b="0" i="0" u="none" strike="noStrike" kern="0" cap="none" spc="0" baseline="0" dirty="0">
                <a:solidFill>
                  <a:srgbClr val="000000"/>
                </a:solidFill>
                <a:uFillTx/>
                <a:latin typeface="Arial Black"/>
              </a:rPr>
              <a:t>Proposed Loss Function</a:t>
            </a: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659" b="0" i="0" u="none" strike="noStrike" kern="0" cap="none" spc="0" baseline="0" dirty="0">
              <a:solidFill>
                <a:srgbClr val="000000"/>
              </a:solidFill>
              <a:uFillTx/>
              <a:latin typeface="Arial Black"/>
            </a:endParaRP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659" b="0" i="0" u="none" strike="noStrike" kern="0" cap="none" spc="0" baseline="0" dirty="0">
                <a:solidFill>
                  <a:srgbClr val="000000"/>
                </a:solidFill>
                <a:uFillTx/>
                <a:latin typeface="Arial Black"/>
              </a:rPr>
              <a:t>	</a:t>
            </a:r>
            <a:endParaRPr lang="fr-FR" sz="5319" b="0" i="0" u="none" strike="noStrike" kern="0" cap="none" spc="0" baseline="0" dirty="0">
              <a:solidFill>
                <a:srgbClr val="000000"/>
              </a:solidFill>
              <a:uFillTx/>
              <a:latin typeface="Times New Roman"/>
            </a:endParaRP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000" b="1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	</a:t>
            </a: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5319" b="0" i="0" u="none" strike="noStrike" kern="0" cap="none" spc="0" baseline="0" dirty="0">
              <a:solidFill>
                <a:srgbClr val="000000"/>
              </a:solidFill>
              <a:uFillTx/>
              <a:latin typeface="Arial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ZoneTexte 14">
                <a:extLst>
                  <a:ext uri="{FF2B5EF4-FFF2-40B4-BE49-F238E27FC236}">
                    <a16:creationId xmlns:a16="http://schemas.microsoft.com/office/drawing/2014/main" id="{2015DAC1-8DD3-4079-97A1-0D8AEC6B8483}"/>
                  </a:ext>
                </a:extLst>
              </p:cNvPr>
              <p:cNvSpPr txBox="1"/>
              <p:nvPr/>
            </p:nvSpPr>
            <p:spPr>
              <a:xfrm>
                <a:off x="2299785" y="24426489"/>
                <a:ext cx="13004800" cy="93442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lvl="0" defTabSz="4572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5000" i="0">
                            <a:latin typeface="Cambria Math" panose="02040503050406030204" pitchFamily="18" charset="0"/>
                          </a:rPr>
                          <m:t>Edge</m:t>
                        </m:r>
                      </m:sub>
                    </m:sSub>
                    <m:d>
                      <m:d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5000" i="0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50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5000" i="0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5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mbria Math" pitchFamily="18"/>
                    <a:ea typeface="Cambria Math" pitchFamily="18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50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fr-FR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5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sz="50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a:rPr lang="fr-FR" sz="50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fr-FR" sz="5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50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5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5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50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fr-FR" sz="5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5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5000" b="0" i="0" u="none" strike="noStrike" kern="1200" cap="none" spc="0" baseline="-25000" dirty="0">
                    <a:solidFill>
                      <a:srgbClr val="000000"/>
                    </a:solidFill>
                    <a:uFillTx/>
                    <a:latin typeface="Cambria Math" pitchFamily="18"/>
                    <a:ea typeface="Cambria Math" pitchFamily="18"/>
                  </a:rPr>
                  <a:t>1</a:t>
                </a:r>
              </a:p>
            </p:txBody>
          </p:sp>
        </mc:Choice>
        <mc:Fallback xmlns="">
          <p:sp>
            <p:nvSpPr>
              <p:cNvPr id="128" name="ZoneTexte 14">
                <a:extLst>
                  <a:ext uri="{FF2B5EF4-FFF2-40B4-BE49-F238E27FC236}">
                    <a16:creationId xmlns:a16="http://schemas.microsoft.com/office/drawing/2014/main" id="{2015DAC1-8DD3-4079-97A1-0D8AEC6B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785" y="24426489"/>
                <a:ext cx="13004800" cy="934423"/>
              </a:xfrm>
              <a:prstGeom prst="rect">
                <a:avLst/>
              </a:prstGeom>
              <a:blipFill>
                <a:blip r:embed="rId3"/>
                <a:stretch>
                  <a:fillRect t="-16340" b="-26797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ZoneTexte 14">
                <a:extLst>
                  <a:ext uri="{FF2B5EF4-FFF2-40B4-BE49-F238E27FC236}">
                    <a16:creationId xmlns:a16="http://schemas.microsoft.com/office/drawing/2014/main" id="{576BFA77-21E9-4AB5-9454-63176B44519D}"/>
                  </a:ext>
                </a:extLst>
              </p:cNvPr>
              <p:cNvSpPr txBox="1"/>
              <p:nvPr/>
            </p:nvSpPr>
            <p:spPr>
              <a:xfrm>
                <a:off x="1569097" y="25428859"/>
                <a:ext cx="13004800" cy="78483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lvl="0" defTabSz="4572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45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4500" b="0" i="0" smtClean="0">
                        <a:latin typeface="Cambria Math" panose="02040503050406030204" pitchFamily="18" charset="0"/>
                      </a:rPr>
                      <m:t>here</m:t>
                    </m:r>
                    <m:r>
                      <a:rPr lang="fr-FR" sz="4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4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5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45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fr-FR" sz="4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500" b="0" i="0" u="none" strike="noStrike" kern="1200" cap="none" spc="0" dirty="0">
                    <a:solidFill>
                      <a:srgbClr val="000000"/>
                    </a:solidFill>
                    <a:uFillTx/>
                    <a:latin typeface="Cambria Math" pitchFamily="18"/>
                    <a:ea typeface="Cambria Math" pitchFamily="18"/>
                  </a:rPr>
                  <a:t> </a:t>
                </a:r>
                <a:r>
                  <a:rPr lang="en-US" sz="4500" b="0" i="0" u="none" strike="noStrike" kern="1200" cap="none" spc="0" dirty="0">
                    <a:solidFill>
                      <a:srgbClr val="000000"/>
                    </a:solidFill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is the Sobel-filtered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5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45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endParaRPr lang="en-US" sz="4500" b="0" i="0" u="none" strike="noStrike" kern="1200" cap="none" spc="0" dirty="0">
                  <a:solidFill>
                    <a:srgbClr val="000000"/>
                  </a:solidFill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ZoneTexte 14">
                <a:extLst>
                  <a:ext uri="{FF2B5EF4-FFF2-40B4-BE49-F238E27FC236}">
                    <a16:creationId xmlns:a16="http://schemas.microsoft.com/office/drawing/2014/main" id="{576BFA77-21E9-4AB5-9454-63176B44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97" y="25428859"/>
                <a:ext cx="13004800" cy="784830"/>
              </a:xfrm>
              <a:prstGeom prst="rect">
                <a:avLst/>
              </a:prstGeom>
              <a:blipFill>
                <a:blip r:embed="rId4"/>
                <a:stretch>
                  <a:fillRect l="-1968" t="-16279" b="-37984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ZoneTexte 130">
            <a:extLst>
              <a:ext uri="{FF2B5EF4-FFF2-40B4-BE49-F238E27FC236}">
                <a16:creationId xmlns:a16="http://schemas.microsoft.com/office/drawing/2014/main" id="{02BC9CBE-150B-4BE2-B4B6-7597C7FCA5A4}"/>
              </a:ext>
            </a:extLst>
          </p:cNvPr>
          <p:cNvSpPr txBox="1"/>
          <p:nvPr/>
        </p:nvSpPr>
        <p:spPr>
          <a:xfrm>
            <a:off x="774573" y="21871864"/>
            <a:ext cx="306045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000" b="1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Edge </a:t>
            </a:r>
            <a:r>
              <a:rPr lang="fr-FR" sz="5000" b="1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Loss</a:t>
            </a:r>
            <a:endParaRPr lang="fr-FR" sz="5000" b="1" kern="0" dirty="0">
              <a:solidFill>
                <a:srgbClr val="000000"/>
              </a:solidFill>
              <a:latin typeface="Cambria" pitchFamily="18"/>
              <a:ea typeface="Cambria" pitchFamily="18"/>
            </a:endParaRPr>
          </a:p>
          <a:p>
            <a:endParaRPr lang="en-US" dirty="0"/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37901898-6B68-495A-A49E-04C102225A13}"/>
              </a:ext>
            </a:extLst>
          </p:cNvPr>
          <p:cNvSpPr txBox="1"/>
          <p:nvPr/>
        </p:nvSpPr>
        <p:spPr>
          <a:xfrm>
            <a:off x="800328" y="17924576"/>
            <a:ext cx="287450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000" b="1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MSE </a:t>
            </a:r>
            <a:r>
              <a:rPr lang="fr-FR" sz="5000" b="1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Loss</a:t>
            </a:r>
            <a:endParaRPr lang="fr-FR" sz="5000" b="1" kern="0" dirty="0">
              <a:solidFill>
                <a:srgbClr val="000000"/>
              </a:solidFill>
              <a:latin typeface="Cambria" pitchFamily="18"/>
              <a:ea typeface="Cambria" pitchFamily="18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ZoneTexte 14">
                <a:extLst>
                  <a:ext uri="{FF2B5EF4-FFF2-40B4-BE49-F238E27FC236}">
                    <a16:creationId xmlns:a16="http://schemas.microsoft.com/office/drawing/2014/main" id="{F8D4EBDC-440E-4DA6-825E-E4B3AD00C82C}"/>
                  </a:ext>
                </a:extLst>
              </p:cNvPr>
              <p:cNvSpPr txBox="1"/>
              <p:nvPr/>
            </p:nvSpPr>
            <p:spPr>
              <a:xfrm>
                <a:off x="1380355" y="20548104"/>
                <a:ext cx="13004800" cy="872162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lvl="0" defTabSz="45720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5000" b="0" i="0" smtClean="0">
                            <a:latin typeface="Cambria Math" panose="02040503050406030204" pitchFamily="18" charset="0"/>
                          </a:rPr>
                          <m:t>MSE</m:t>
                        </m:r>
                      </m:sub>
                    </m:sSub>
                    <m:d>
                      <m:d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5000" i="0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50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5000" i="0" baseline="-25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50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mbria Math" pitchFamily="18"/>
                    <a:ea typeface="Cambria Math" pitchFamily="18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sz="50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a:rPr lang="fr-FR" sz="50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5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5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sz="50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a:rPr lang="fr-FR" sz="5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5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5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5000" b="0" i="0" u="none" strike="noStrike" kern="1200" cap="none" spc="0" baseline="-25000" dirty="0">
                  <a:solidFill>
                    <a:srgbClr val="000000"/>
                  </a:solidFill>
                  <a:uFillTx/>
                  <a:latin typeface="Cambria Math" pitchFamily="18"/>
                  <a:ea typeface="Cambria Math" pitchFamily="18"/>
                </a:endParaRPr>
              </a:p>
            </p:txBody>
          </p:sp>
        </mc:Choice>
        <mc:Fallback xmlns="">
          <p:sp>
            <p:nvSpPr>
              <p:cNvPr id="139" name="ZoneTexte 14">
                <a:extLst>
                  <a:ext uri="{FF2B5EF4-FFF2-40B4-BE49-F238E27FC236}">
                    <a16:creationId xmlns:a16="http://schemas.microsoft.com/office/drawing/2014/main" id="{F8D4EBDC-440E-4DA6-825E-E4B3AD00C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55" y="20548104"/>
                <a:ext cx="13004800" cy="872162"/>
              </a:xfrm>
              <a:prstGeom prst="rect">
                <a:avLst/>
              </a:prstGeom>
              <a:blipFill>
                <a:blip r:embed="rId5"/>
                <a:stretch>
                  <a:fillRect t="-15385" b="-37762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ZoneTexte 142">
            <a:extLst>
              <a:ext uri="{FF2B5EF4-FFF2-40B4-BE49-F238E27FC236}">
                <a16:creationId xmlns:a16="http://schemas.microsoft.com/office/drawing/2014/main" id="{4ABA4472-E442-4D04-8BA7-6C3F2865F532}"/>
              </a:ext>
            </a:extLst>
          </p:cNvPr>
          <p:cNvSpPr txBox="1"/>
          <p:nvPr/>
        </p:nvSpPr>
        <p:spPr>
          <a:xfrm>
            <a:off x="1337732" y="18941131"/>
            <a:ext cx="12684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L2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norm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between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the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target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Image and the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generated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image</a:t>
            </a:r>
          </a:p>
          <a:p>
            <a:endParaRPr lang="en-US" dirty="0"/>
          </a:p>
        </p:txBody>
      </p:sp>
      <p:sp>
        <p:nvSpPr>
          <p:cNvPr id="144" name="ZoneTexte 143">
            <a:extLst>
              <a:ext uri="{FF2B5EF4-FFF2-40B4-BE49-F238E27FC236}">
                <a16:creationId xmlns:a16="http://schemas.microsoft.com/office/drawing/2014/main" id="{14593804-EF90-43EB-BC5D-E7B8BF405469}"/>
              </a:ext>
            </a:extLst>
          </p:cNvPr>
          <p:cNvSpPr txBox="1"/>
          <p:nvPr/>
        </p:nvSpPr>
        <p:spPr>
          <a:xfrm>
            <a:off x="1533860" y="22723871"/>
            <a:ext cx="12684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L1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norm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between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the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intensity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of the gradient of the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target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image and the </a:t>
            </a:r>
            <a:r>
              <a:rPr lang="fr-FR" sz="4500" kern="0" dirty="0" err="1">
                <a:solidFill>
                  <a:srgbClr val="000000"/>
                </a:solidFill>
                <a:latin typeface="Cambria" pitchFamily="18"/>
                <a:ea typeface="Cambria" pitchFamily="18"/>
              </a:rPr>
              <a:t>generated</a:t>
            </a:r>
            <a:r>
              <a:rPr lang="fr-FR" sz="4500" kern="0" dirty="0">
                <a:solidFill>
                  <a:srgbClr val="000000"/>
                </a:solidFill>
                <a:latin typeface="Cambria" pitchFamily="18"/>
                <a:ea typeface="Cambria" pitchFamily="18"/>
              </a:rPr>
              <a:t> image</a:t>
            </a:r>
          </a:p>
          <a:p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9FE58A9-0760-4D5B-B7AD-EE847DE32C2A}"/>
              </a:ext>
            </a:extLst>
          </p:cNvPr>
          <p:cNvSpPr/>
          <p:nvPr/>
        </p:nvSpPr>
        <p:spPr>
          <a:xfrm>
            <a:off x="15293658" y="5791200"/>
            <a:ext cx="14482597" cy="26396299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1E1A5C"/>
            </a:solidFill>
            <a:prstDash val="solid"/>
            <a:miter/>
          </a:ln>
        </p:spPr>
        <p:txBody>
          <a:bodyPr vert="horz" wrap="square" lIns="478679" tIns="359011" rIns="478679" bIns="359011" anchor="t" anchorCtr="0" compatLnSpc="1">
            <a:noAutofit/>
          </a:bodyPr>
          <a:lstStyle/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500" b="0" i="0" u="none" strike="noStrike" kern="0" cap="none" spc="0" baseline="0" dirty="0">
                <a:solidFill>
                  <a:srgbClr val="000000"/>
                </a:solidFill>
                <a:uFillTx/>
                <a:latin typeface="Arial Black"/>
              </a:rPr>
              <a:t>Results</a:t>
            </a: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659" b="0" i="0" u="none" strike="noStrike" kern="0" cap="none" spc="0" baseline="0" dirty="0">
              <a:solidFill>
                <a:srgbClr val="000000"/>
              </a:solidFill>
              <a:uFillTx/>
              <a:latin typeface="Arial Black"/>
            </a:endParaRP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500" b="0" i="0" u="none" strike="noStrike" kern="0" cap="none" spc="0" baseline="0" dirty="0">
                <a:solidFill>
                  <a:srgbClr val="000000"/>
                </a:solidFill>
                <a:uFillTx/>
                <a:latin typeface="Cambria" pitchFamily="18"/>
                <a:ea typeface="Cambria" pitchFamily="18"/>
              </a:rPr>
              <a:t>	</a:t>
            </a: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319" b="0" i="0" u="none" strike="noStrike" kern="0" cap="none" spc="0" baseline="0" dirty="0">
              <a:solidFill>
                <a:srgbClr val="000000"/>
              </a:solidFill>
              <a:uFillTx/>
              <a:latin typeface="Times New Roman"/>
            </a:endParaRP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319" b="0" i="0" u="none" strike="noStrike" kern="0" cap="none" spc="0" baseline="0" dirty="0">
              <a:solidFill>
                <a:srgbClr val="000000"/>
              </a:solidFill>
              <a:uFillTx/>
              <a:latin typeface="Arial Black"/>
            </a:endParaRPr>
          </a:p>
          <a:p>
            <a:pPr marL="0" marR="0" lvl="0" indent="0" algn="just" defTabSz="121587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5319" b="0" i="0" u="none" strike="noStrike" kern="0" cap="none" spc="0" baseline="0" dirty="0">
              <a:solidFill>
                <a:srgbClr val="000000"/>
              </a:solidFill>
              <a:uFillTx/>
              <a:latin typeface="Arial Black"/>
            </a:endParaRPr>
          </a:p>
        </p:txBody>
      </p:sp>
      <p:grpSp>
        <p:nvGrpSpPr>
          <p:cNvPr id="151" name="Groupe 150">
            <a:extLst>
              <a:ext uri="{FF2B5EF4-FFF2-40B4-BE49-F238E27FC236}">
                <a16:creationId xmlns:a16="http://schemas.microsoft.com/office/drawing/2014/main" id="{D1BA3E02-19C7-40B9-969F-3018CD5FA615}"/>
              </a:ext>
            </a:extLst>
          </p:cNvPr>
          <p:cNvGrpSpPr/>
          <p:nvPr/>
        </p:nvGrpSpPr>
        <p:grpSpPr>
          <a:xfrm>
            <a:off x="15661755" y="33770434"/>
            <a:ext cx="14136239" cy="7758885"/>
            <a:chOff x="680533" y="33861908"/>
            <a:chExt cx="14136239" cy="7758885"/>
          </a:xfrm>
        </p:grpSpPr>
        <p:sp>
          <p:nvSpPr>
            <p:cNvPr id="9" name="Flèche : bas 62">
              <a:extLst>
                <a:ext uri="{FF2B5EF4-FFF2-40B4-BE49-F238E27FC236}">
                  <a16:creationId xmlns:a16="http://schemas.microsoft.com/office/drawing/2014/main" id="{21742B89-8CCF-4D06-B744-C6DF058A3E58}"/>
                </a:ext>
              </a:extLst>
            </p:cNvPr>
            <p:cNvSpPr/>
            <p:nvPr/>
          </p:nvSpPr>
          <p:spPr>
            <a:xfrm rot="16200004">
              <a:off x="7159835" y="36125550"/>
              <a:ext cx="833868" cy="9941969"/>
            </a:xfrm>
            <a:custGeom>
              <a:avLst>
                <a:gd name="f0" fmla="val 20811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-270"/>
                <a:gd name="f11" fmla="+- 0 0 -90"/>
                <a:gd name="f12" fmla="*/ f5 1 21600"/>
                <a:gd name="f13" fmla="*/ f6 1 21600"/>
                <a:gd name="f14" fmla="+- f8 0 f7"/>
                <a:gd name="f15" fmla="pin 0 f1 10800"/>
                <a:gd name="f16" fmla="pin 0 f0 216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19"/>
                <a:gd name="f27" fmla="+- 21600 0 f20"/>
                <a:gd name="f28" fmla="*/ 0 f21 1"/>
                <a:gd name="f29" fmla="*/ 21600 f21 1"/>
                <a:gd name="f30" fmla="*/ f19 f12 1"/>
                <a:gd name="f31" fmla="*/ f20 f13 1"/>
                <a:gd name="f32" fmla="+- f24 0 f3"/>
                <a:gd name="f33" fmla="+- f25 0 f3"/>
                <a:gd name="f34" fmla="*/ f27 f19 1"/>
                <a:gd name="f35" fmla="*/ f28 1 f21"/>
                <a:gd name="f36" fmla="*/ f29 1 f21"/>
                <a:gd name="f37" fmla="*/ f26 f12 1"/>
                <a:gd name="f38" fmla="*/ f34 1 10800"/>
                <a:gd name="f39" fmla="*/ f35 f13 1"/>
                <a:gd name="f40" fmla="*/ f35 f12 1"/>
                <a:gd name="f41" fmla="*/ f36 f12 1"/>
                <a:gd name="f42" fmla="+- f20 f38 0"/>
                <a:gd name="f43" fmla="*/ f42 f13 1"/>
              </a:gdLst>
              <a:ahLst>
                <a:ahXY gdRefX="f1" minX="f7" maxX="f9" gdRefY="f0" minY="f7" maxY="f8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40" y="f31"/>
                </a:cxn>
                <a:cxn ang="f33">
                  <a:pos x="f41" y="f31"/>
                </a:cxn>
              </a:cxnLst>
              <a:rect l="f30" t="f39" r="f37" b="f43"/>
              <a:pathLst>
                <a:path w="21600" h="21600">
                  <a:moveTo>
                    <a:pt x="f19" y="f7"/>
                  </a:moveTo>
                  <a:lnTo>
                    <a:pt x="f19" y="f20"/>
                  </a:lnTo>
                  <a:lnTo>
                    <a:pt x="f7" y="f20"/>
                  </a:lnTo>
                  <a:lnTo>
                    <a:pt x="f9" y="f8"/>
                  </a:lnTo>
                  <a:lnTo>
                    <a:pt x="f8" y="f20"/>
                  </a:lnTo>
                  <a:lnTo>
                    <a:pt x="f26" y="f20"/>
                  </a:lnTo>
                  <a:lnTo>
                    <a:pt x="f26" y="f7"/>
                  </a:lnTo>
                  <a:close/>
                </a:path>
              </a:pathLst>
            </a:custGeom>
            <a:solidFill>
              <a:srgbClr val="2D287F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5377E137-ED3F-4BB3-8004-1F307BDE9B9F}"/>
                </a:ext>
              </a:extLst>
            </p:cNvPr>
            <p:cNvSpPr/>
            <p:nvPr/>
          </p:nvSpPr>
          <p:spPr>
            <a:xfrm rot="16200004">
              <a:off x="1465394" y="39859270"/>
              <a:ext cx="2731879" cy="708102"/>
            </a:xfrm>
            <a:prstGeom prst="rect">
              <a:avLst/>
            </a:prstGeom>
            <a:solidFill>
              <a:srgbClr val="C8C6C6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Input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B24D8F43-220F-44E6-8225-9D924FDC05ED}"/>
                </a:ext>
              </a:extLst>
            </p:cNvPr>
            <p:cNvSpPr/>
            <p:nvPr/>
          </p:nvSpPr>
          <p:spPr>
            <a:xfrm rot="16200004">
              <a:off x="2208120" y="40006695"/>
              <a:ext cx="2731879" cy="409504"/>
            </a:xfrm>
            <a:prstGeom prst="rect">
              <a:avLst/>
            </a:prstGeom>
            <a:solidFill>
              <a:srgbClr val="8FAADC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Conv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1D0E4D68-5E74-4E19-BB49-08276D473133}"/>
                </a:ext>
              </a:extLst>
            </p:cNvPr>
            <p:cNvSpPr/>
            <p:nvPr/>
          </p:nvSpPr>
          <p:spPr>
            <a:xfrm rot="16200004">
              <a:off x="2760463" y="40003970"/>
              <a:ext cx="2731879" cy="409504"/>
            </a:xfrm>
            <a:prstGeom prst="rect">
              <a:avLst/>
            </a:prstGeom>
            <a:solidFill>
              <a:srgbClr val="FBD803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L-ReLU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grpSp>
          <p:nvGrpSpPr>
            <p:cNvPr id="13" name="Groupe 105">
              <a:extLst>
                <a:ext uri="{FF2B5EF4-FFF2-40B4-BE49-F238E27FC236}">
                  <a16:creationId xmlns:a16="http://schemas.microsoft.com/office/drawing/2014/main" id="{A2997E70-25BF-4F05-BA2E-08A75CF38729}"/>
                </a:ext>
              </a:extLst>
            </p:cNvPr>
            <p:cNvGrpSpPr/>
            <p:nvPr/>
          </p:nvGrpSpPr>
          <p:grpSpPr>
            <a:xfrm>
              <a:off x="4461330" y="38842105"/>
              <a:ext cx="1142423" cy="2731879"/>
              <a:chOff x="4461330" y="32868025"/>
              <a:chExt cx="1142423" cy="2731879"/>
            </a:xfrm>
          </p:grpSpPr>
          <p:sp>
            <p:nvSpPr>
              <p:cNvPr id="14" name="Rectangle 125">
                <a:extLst>
                  <a:ext uri="{FF2B5EF4-FFF2-40B4-BE49-F238E27FC236}">
                    <a16:creationId xmlns:a16="http://schemas.microsoft.com/office/drawing/2014/main" id="{6F6AD185-D9D0-4C7E-BB2C-DF4F54C4E0CB}"/>
                  </a:ext>
                </a:extLst>
              </p:cNvPr>
              <p:cNvSpPr/>
              <p:nvPr/>
            </p:nvSpPr>
            <p:spPr>
              <a:xfrm rot="16200004">
                <a:off x="3666602" y="33662753"/>
                <a:ext cx="2731879" cy="1142423"/>
              </a:xfrm>
              <a:prstGeom prst="rect">
                <a:avLst/>
              </a:prstGeom>
              <a:solidFill>
                <a:srgbClr val="2D287F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5" name="Rectangle 126">
                <a:extLst>
                  <a:ext uri="{FF2B5EF4-FFF2-40B4-BE49-F238E27FC236}">
                    <a16:creationId xmlns:a16="http://schemas.microsoft.com/office/drawing/2014/main" id="{ECFF2A0C-B1AB-44E9-B692-EC63D68E27F9}"/>
                  </a:ext>
                </a:extLst>
              </p:cNvPr>
              <p:cNvSpPr/>
              <p:nvPr/>
            </p:nvSpPr>
            <p:spPr>
              <a:xfrm rot="16200004">
                <a:off x="3511480" y="34101186"/>
                <a:ext cx="2399696" cy="264151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Conv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6" name="Rectangle 127">
                <a:extLst>
                  <a:ext uri="{FF2B5EF4-FFF2-40B4-BE49-F238E27FC236}">
                    <a16:creationId xmlns:a16="http://schemas.microsoft.com/office/drawing/2014/main" id="{62D755AA-3E80-4DA5-AC14-6616ED5C9835}"/>
                  </a:ext>
                </a:extLst>
              </p:cNvPr>
              <p:cNvSpPr/>
              <p:nvPr/>
            </p:nvSpPr>
            <p:spPr>
              <a:xfrm rot="16200004">
                <a:off x="3846882" y="34100482"/>
                <a:ext cx="2399696" cy="264151"/>
              </a:xfrm>
              <a:prstGeom prst="rect">
                <a:avLst/>
              </a:prstGeom>
              <a:solidFill>
                <a:srgbClr val="F89528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IN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7" name="Rectangle 128">
                <a:extLst>
                  <a:ext uri="{FF2B5EF4-FFF2-40B4-BE49-F238E27FC236}">
                    <a16:creationId xmlns:a16="http://schemas.microsoft.com/office/drawing/2014/main" id="{C9A23141-DB2D-4B31-8700-1A9A7F61E1CD}"/>
                  </a:ext>
                </a:extLst>
              </p:cNvPr>
              <p:cNvSpPr/>
              <p:nvPr/>
            </p:nvSpPr>
            <p:spPr>
              <a:xfrm rot="16200004">
                <a:off x="4168513" y="34100482"/>
                <a:ext cx="2399696" cy="264151"/>
              </a:xfrm>
              <a:prstGeom prst="rect">
                <a:avLst/>
              </a:prstGeom>
              <a:solidFill>
                <a:srgbClr val="FBD80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L-ReLU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18" name="Groupe 106">
              <a:extLst>
                <a:ext uri="{FF2B5EF4-FFF2-40B4-BE49-F238E27FC236}">
                  <a16:creationId xmlns:a16="http://schemas.microsoft.com/office/drawing/2014/main" id="{D52293D6-3343-453B-83EB-E23A6DA1DE04}"/>
                </a:ext>
              </a:extLst>
            </p:cNvPr>
            <p:cNvGrpSpPr/>
            <p:nvPr/>
          </p:nvGrpSpPr>
          <p:grpSpPr>
            <a:xfrm>
              <a:off x="6996230" y="38854898"/>
              <a:ext cx="1142423" cy="2731879"/>
              <a:chOff x="6996230" y="32880818"/>
              <a:chExt cx="1142423" cy="2731879"/>
            </a:xfrm>
          </p:grpSpPr>
          <p:sp>
            <p:nvSpPr>
              <p:cNvPr id="19" name="Rectangle 7">
                <a:extLst>
                  <a:ext uri="{FF2B5EF4-FFF2-40B4-BE49-F238E27FC236}">
                    <a16:creationId xmlns:a16="http://schemas.microsoft.com/office/drawing/2014/main" id="{3870EE80-B033-40A6-9921-EF99249EC32F}"/>
                  </a:ext>
                </a:extLst>
              </p:cNvPr>
              <p:cNvSpPr/>
              <p:nvPr/>
            </p:nvSpPr>
            <p:spPr>
              <a:xfrm rot="16200004">
                <a:off x="6201502" y="33675546"/>
                <a:ext cx="2731879" cy="1142423"/>
              </a:xfrm>
              <a:prstGeom prst="rect">
                <a:avLst/>
              </a:prstGeom>
              <a:solidFill>
                <a:srgbClr val="2D287F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20" name="Rectangle 8">
                <a:extLst>
                  <a:ext uri="{FF2B5EF4-FFF2-40B4-BE49-F238E27FC236}">
                    <a16:creationId xmlns:a16="http://schemas.microsoft.com/office/drawing/2014/main" id="{F87C575B-B12E-4BEF-85E1-5BCBC2EDA1A1}"/>
                  </a:ext>
                </a:extLst>
              </p:cNvPr>
              <p:cNvSpPr/>
              <p:nvPr/>
            </p:nvSpPr>
            <p:spPr>
              <a:xfrm rot="16200004">
                <a:off x="6046388" y="34113978"/>
                <a:ext cx="2399696" cy="264151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Conv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349ED0D9-BCE4-42E8-990E-60FBEA3670FE}"/>
                  </a:ext>
                </a:extLst>
              </p:cNvPr>
              <p:cNvSpPr/>
              <p:nvPr/>
            </p:nvSpPr>
            <p:spPr>
              <a:xfrm rot="16200004">
                <a:off x="6381800" y="34113293"/>
                <a:ext cx="2399696" cy="264151"/>
              </a:xfrm>
              <a:prstGeom prst="rect">
                <a:avLst/>
              </a:prstGeom>
              <a:solidFill>
                <a:srgbClr val="F89528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IN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1CFD4DD-1B54-4C5C-A798-770AD728C554}"/>
                  </a:ext>
                </a:extLst>
              </p:cNvPr>
              <p:cNvSpPr/>
              <p:nvPr/>
            </p:nvSpPr>
            <p:spPr>
              <a:xfrm rot="16200004">
                <a:off x="6703412" y="34113293"/>
                <a:ext cx="2399696" cy="264151"/>
              </a:xfrm>
              <a:prstGeom prst="rect">
                <a:avLst/>
              </a:prstGeom>
              <a:solidFill>
                <a:srgbClr val="FBD80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L-ReLU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23" name="Groupe 111">
              <a:extLst>
                <a:ext uri="{FF2B5EF4-FFF2-40B4-BE49-F238E27FC236}">
                  <a16:creationId xmlns:a16="http://schemas.microsoft.com/office/drawing/2014/main" id="{46B6C386-49DF-439C-BBA5-E9394F0396E0}"/>
                </a:ext>
              </a:extLst>
            </p:cNvPr>
            <p:cNvGrpSpPr/>
            <p:nvPr/>
          </p:nvGrpSpPr>
          <p:grpSpPr>
            <a:xfrm>
              <a:off x="5720304" y="38854898"/>
              <a:ext cx="1142423" cy="2731879"/>
              <a:chOff x="5720304" y="32880818"/>
              <a:chExt cx="1142423" cy="2731879"/>
            </a:xfrm>
          </p:grpSpPr>
          <p:sp>
            <p:nvSpPr>
              <p:cNvPr id="24" name="Rectangle 7">
                <a:extLst>
                  <a:ext uri="{FF2B5EF4-FFF2-40B4-BE49-F238E27FC236}">
                    <a16:creationId xmlns:a16="http://schemas.microsoft.com/office/drawing/2014/main" id="{FCA0D056-18C5-46B6-9E4C-9641AE93A70B}"/>
                  </a:ext>
                </a:extLst>
              </p:cNvPr>
              <p:cNvSpPr/>
              <p:nvPr/>
            </p:nvSpPr>
            <p:spPr>
              <a:xfrm rot="16200004">
                <a:off x="4925576" y="33675546"/>
                <a:ext cx="2731879" cy="1142423"/>
              </a:xfrm>
              <a:prstGeom prst="rect">
                <a:avLst/>
              </a:prstGeom>
              <a:solidFill>
                <a:srgbClr val="2D287F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25" name="Rectangle 8">
                <a:extLst>
                  <a:ext uri="{FF2B5EF4-FFF2-40B4-BE49-F238E27FC236}">
                    <a16:creationId xmlns:a16="http://schemas.microsoft.com/office/drawing/2014/main" id="{6FFBA73E-B4FB-42D5-8B91-9076A3258C81}"/>
                  </a:ext>
                </a:extLst>
              </p:cNvPr>
              <p:cNvSpPr/>
              <p:nvPr/>
            </p:nvSpPr>
            <p:spPr>
              <a:xfrm rot="16200004">
                <a:off x="4770453" y="34113978"/>
                <a:ext cx="2399696" cy="264151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Conv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26" name="Rectangle 9">
                <a:extLst>
                  <a:ext uri="{FF2B5EF4-FFF2-40B4-BE49-F238E27FC236}">
                    <a16:creationId xmlns:a16="http://schemas.microsoft.com/office/drawing/2014/main" id="{396087CF-5B97-40ED-AF1B-F02544B5C333}"/>
                  </a:ext>
                </a:extLst>
              </p:cNvPr>
              <p:cNvSpPr/>
              <p:nvPr/>
            </p:nvSpPr>
            <p:spPr>
              <a:xfrm rot="16200004">
                <a:off x="5105855" y="34113293"/>
                <a:ext cx="2399696" cy="264151"/>
              </a:xfrm>
              <a:prstGeom prst="rect">
                <a:avLst/>
              </a:prstGeom>
              <a:solidFill>
                <a:srgbClr val="F89528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IN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27" name="Rectangle 10">
                <a:extLst>
                  <a:ext uri="{FF2B5EF4-FFF2-40B4-BE49-F238E27FC236}">
                    <a16:creationId xmlns:a16="http://schemas.microsoft.com/office/drawing/2014/main" id="{FB9C82DB-A785-4B01-B6EB-488BF78D4CFA}"/>
                  </a:ext>
                </a:extLst>
              </p:cNvPr>
              <p:cNvSpPr/>
              <p:nvPr/>
            </p:nvSpPr>
            <p:spPr>
              <a:xfrm rot="16200004">
                <a:off x="5427486" y="34113293"/>
                <a:ext cx="2399696" cy="264151"/>
              </a:xfrm>
              <a:prstGeom prst="rect">
                <a:avLst/>
              </a:prstGeom>
              <a:solidFill>
                <a:srgbClr val="FBD80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L-ReLU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28" name="Groupe 121">
              <a:extLst>
                <a:ext uri="{FF2B5EF4-FFF2-40B4-BE49-F238E27FC236}">
                  <a16:creationId xmlns:a16="http://schemas.microsoft.com/office/drawing/2014/main" id="{C0355312-253B-4FE8-9A26-DCF66EAFCE95}"/>
                </a:ext>
              </a:extLst>
            </p:cNvPr>
            <p:cNvGrpSpPr/>
            <p:nvPr/>
          </p:nvGrpSpPr>
          <p:grpSpPr>
            <a:xfrm>
              <a:off x="9530041" y="38876578"/>
              <a:ext cx="1142423" cy="2731879"/>
              <a:chOff x="9530041" y="32902498"/>
              <a:chExt cx="1142423" cy="2731879"/>
            </a:xfrm>
          </p:grpSpPr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E3CB0CE4-4D1F-44E8-A378-686FFFF662DA}"/>
                  </a:ext>
                </a:extLst>
              </p:cNvPr>
              <p:cNvSpPr/>
              <p:nvPr/>
            </p:nvSpPr>
            <p:spPr>
              <a:xfrm rot="16200004">
                <a:off x="8735313" y="33697226"/>
                <a:ext cx="2731879" cy="1142423"/>
              </a:xfrm>
              <a:prstGeom prst="rect">
                <a:avLst/>
              </a:prstGeom>
              <a:solidFill>
                <a:srgbClr val="2D287F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30" name="Rectangle 8">
                <a:extLst>
                  <a:ext uri="{FF2B5EF4-FFF2-40B4-BE49-F238E27FC236}">
                    <a16:creationId xmlns:a16="http://schemas.microsoft.com/office/drawing/2014/main" id="{137C191D-4C02-4448-A84D-703C5170579B}"/>
                  </a:ext>
                </a:extLst>
              </p:cNvPr>
              <p:cNvSpPr/>
              <p:nvPr/>
            </p:nvSpPr>
            <p:spPr>
              <a:xfrm rot="16200004">
                <a:off x="8580200" y="34135677"/>
                <a:ext cx="2399696" cy="264151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Conv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31" name="Rectangle 9">
                <a:extLst>
                  <a:ext uri="{FF2B5EF4-FFF2-40B4-BE49-F238E27FC236}">
                    <a16:creationId xmlns:a16="http://schemas.microsoft.com/office/drawing/2014/main" id="{26006BF6-ED14-4C56-A539-38F3595E312D}"/>
                  </a:ext>
                </a:extLst>
              </p:cNvPr>
              <p:cNvSpPr/>
              <p:nvPr/>
            </p:nvSpPr>
            <p:spPr>
              <a:xfrm rot="16200004">
                <a:off x="8915602" y="34134973"/>
                <a:ext cx="2399696" cy="264151"/>
              </a:xfrm>
              <a:prstGeom prst="rect">
                <a:avLst/>
              </a:prstGeom>
              <a:solidFill>
                <a:srgbClr val="F89528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IN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32" name="Rectangle 10">
                <a:extLst>
                  <a:ext uri="{FF2B5EF4-FFF2-40B4-BE49-F238E27FC236}">
                    <a16:creationId xmlns:a16="http://schemas.microsoft.com/office/drawing/2014/main" id="{8F8C15C9-FEC6-4007-9335-8EB2B8082018}"/>
                  </a:ext>
                </a:extLst>
              </p:cNvPr>
              <p:cNvSpPr/>
              <p:nvPr/>
            </p:nvSpPr>
            <p:spPr>
              <a:xfrm rot="16200004">
                <a:off x="9237224" y="34134973"/>
                <a:ext cx="2399696" cy="264151"/>
              </a:xfrm>
              <a:prstGeom prst="rect">
                <a:avLst/>
              </a:prstGeom>
              <a:solidFill>
                <a:srgbClr val="FBD80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L-ReLU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33" name="Groupe 126">
              <a:extLst>
                <a:ext uri="{FF2B5EF4-FFF2-40B4-BE49-F238E27FC236}">
                  <a16:creationId xmlns:a16="http://schemas.microsoft.com/office/drawing/2014/main" id="{65B3224A-BA59-4D27-9FAB-B56406A2E3B4}"/>
                </a:ext>
              </a:extLst>
            </p:cNvPr>
            <p:cNvGrpSpPr/>
            <p:nvPr/>
          </p:nvGrpSpPr>
          <p:grpSpPr>
            <a:xfrm>
              <a:off x="8272174" y="38866218"/>
              <a:ext cx="1142423" cy="2731879"/>
              <a:chOff x="8272174" y="32892138"/>
              <a:chExt cx="1142423" cy="2731879"/>
            </a:xfrm>
          </p:grpSpPr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2D7D20E0-875E-4561-A2A3-D393A87031CF}"/>
                  </a:ext>
                </a:extLst>
              </p:cNvPr>
              <p:cNvSpPr/>
              <p:nvPr/>
            </p:nvSpPr>
            <p:spPr>
              <a:xfrm rot="16200004">
                <a:off x="7477446" y="33686866"/>
                <a:ext cx="2731879" cy="1142423"/>
              </a:xfrm>
              <a:prstGeom prst="rect">
                <a:avLst/>
              </a:prstGeom>
              <a:solidFill>
                <a:srgbClr val="2D287F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35" name="Rectangle 8">
                <a:extLst>
                  <a:ext uri="{FF2B5EF4-FFF2-40B4-BE49-F238E27FC236}">
                    <a16:creationId xmlns:a16="http://schemas.microsoft.com/office/drawing/2014/main" id="{44213C8E-48CF-4F6E-8175-416B4B45E56B}"/>
                  </a:ext>
                </a:extLst>
              </p:cNvPr>
              <p:cNvSpPr/>
              <p:nvPr/>
            </p:nvSpPr>
            <p:spPr>
              <a:xfrm rot="16200004">
                <a:off x="7322333" y="34125317"/>
                <a:ext cx="2399696" cy="264151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Conv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36" name="Rectangle 9">
                <a:extLst>
                  <a:ext uri="{FF2B5EF4-FFF2-40B4-BE49-F238E27FC236}">
                    <a16:creationId xmlns:a16="http://schemas.microsoft.com/office/drawing/2014/main" id="{73AE19C3-03D7-4903-92FB-FCC370BCE7E9}"/>
                  </a:ext>
                </a:extLst>
              </p:cNvPr>
              <p:cNvSpPr/>
              <p:nvPr/>
            </p:nvSpPr>
            <p:spPr>
              <a:xfrm rot="16200004">
                <a:off x="7657726" y="34124613"/>
                <a:ext cx="2399696" cy="264151"/>
              </a:xfrm>
              <a:prstGeom prst="rect">
                <a:avLst/>
              </a:prstGeom>
              <a:solidFill>
                <a:srgbClr val="F89528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IN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2C05A5F9-E34A-4916-A747-1644271B0498}"/>
                  </a:ext>
                </a:extLst>
              </p:cNvPr>
              <p:cNvSpPr/>
              <p:nvPr/>
            </p:nvSpPr>
            <p:spPr>
              <a:xfrm rot="16200004">
                <a:off x="7979366" y="34124613"/>
                <a:ext cx="2399696" cy="264151"/>
              </a:xfrm>
              <a:prstGeom prst="rect">
                <a:avLst/>
              </a:prstGeom>
              <a:solidFill>
                <a:srgbClr val="FBD80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128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L-ReLU</a:t>
                </a: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38" name="Rectangle 4">
              <a:extLst>
                <a:ext uri="{FF2B5EF4-FFF2-40B4-BE49-F238E27FC236}">
                  <a16:creationId xmlns:a16="http://schemas.microsoft.com/office/drawing/2014/main" id="{D8B72E01-C78B-474F-9C4E-C7C9E12423C0}"/>
                </a:ext>
              </a:extLst>
            </p:cNvPr>
            <p:cNvSpPr/>
            <p:nvPr/>
          </p:nvSpPr>
          <p:spPr>
            <a:xfrm rot="16200004">
              <a:off x="9686714" y="40027406"/>
              <a:ext cx="2731879" cy="409504"/>
            </a:xfrm>
            <a:prstGeom prst="rect">
              <a:avLst/>
            </a:prstGeom>
            <a:solidFill>
              <a:srgbClr val="8FAADC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Conv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id="{360ADE3D-F860-43FF-BB53-9D8648EA93CD}"/>
                </a:ext>
              </a:extLst>
            </p:cNvPr>
            <p:cNvSpPr/>
            <p:nvPr/>
          </p:nvSpPr>
          <p:spPr>
            <a:xfrm rot="16200004">
              <a:off x="10300743" y="40026016"/>
              <a:ext cx="2731879" cy="409504"/>
            </a:xfrm>
            <a:prstGeom prst="rect">
              <a:avLst/>
            </a:prstGeom>
            <a:solidFill>
              <a:srgbClr val="54355D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Sigmoid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0" name="ZoneTexte 139">
              <a:extLst>
                <a:ext uri="{FF2B5EF4-FFF2-40B4-BE49-F238E27FC236}">
                  <a16:creationId xmlns:a16="http://schemas.microsoft.com/office/drawing/2014/main" id="{B556810F-3C28-49A4-813D-5221B9543C14}"/>
                </a:ext>
              </a:extLst>
            </p:cNvPr>
            <p:cNvSpPr txBox="1"/>
            <p:nvPr/>
          </p:nvSpPr>
          <p:spPr>
            <a:xfrm>
              <a:off x="3662455" y="34533196"/>
              <a:ext cx="182389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k3n64s1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1" name="ZoneTexte 140">
              <a:extLst>
                <a:ext uri="{FF2B5EF4-FFF2-40B4-BE49-F238E27FC236}">
                  <a16:creationId xmlns:a16="http://schemas.microsoft.com/office/drawing/2014/main" id="{E2C23ADA-D6B8-4F90-A9CB-84C64A2BFF1A}"/>
                </a:ext>
              </a:extLst>
            </p:cNvPr>
            <p:cNvSpPr txBox="1"/>
            <p:nvPr/>
          </p:nvSpPr>
          <p:spPr>
            <a:xfrm>
              <a:off x="4709425" y="34533196"/>
              <a:ext cx="182389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k3n64s1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2" name="ZoneTexte 143">
              <a:extLst>
                <a:ext uri="{FF2B5EF4-FFF2-40B4-BE49-F238E27FC236}">
                  <a16:creationId xmlns:a16="http://schemas.microsoft.com/office/drawing/2014/main" id="{4838971B-5377-4348-9AF4-FB2253C27B28}"/>
                </a:ext>
              </a:extLst>
            </p:cNvPr>
            <p:cNvSpPr txBox="1"/>
            <p:nvPr/>
          </p:nvSpPr>
          <p:spPr>
            <a:xfrm>
              <a:off x="1787688" y="34531048"/>
              <a:ext cx="182389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k9n64s1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3" name="ZoneTexte 144">
              <a:extLst>
                <a:ext uri="{FF2B5EF4-FFF2-40B4-BE49-F238E27FC236}">
                  <a16:creationId xmlns:a16="http://schemas.microsoft.com/office/drawing/2014/main" id="{FAB1FA01-FFAB-443D-9277-7724FEAA6737}"/>
                </a:ext>
              </a:extLst>
            </p:cNvPr>
            <p:cNvSpPr txBox="1"/>
            <p:nvPr/>
          </p:nvSpPr>
          <p:spPr>
            <a:xfrm>
              <a:off x="8076145" y="34550661"/>
              <a:ext cx="182389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k3n64s1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4" name="ZoneTexte 145">
              <a:extLst>
                <a:ext uri="{FF2B5EF4-FFF2-40B4-BE49-F238E27FC236}">
                  <a16:creationId xmlns:a16="http://schemas.microsoft.com/office/drawing/2014/main" id="{4FD89D0E-72BC-4695-B305-D5F3F4DB25AC}"/>
                </a:ext>
              </a:extLst>
            </p:cNvPr>
            <p:cNvSpPr txBox="1"/>
            <p:nvPr/>
          </p:nvSpPr>
          <p:spPr>
            <a:xfrm>
              <a:off x="9900428" y="34546135"/>
              <a:ext cx="182389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k3n64s1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5" name="ZoneTexte 146">
              <a:extLst>
                <a:ext uri="{FF2B5EF4-FFF2-40B4-BE49-F238E27FC236}">
                  <a16:creationId xmlns:a16="http://schemas.microsoft.com/office/drawing/2014/main" id="{F655D80F-8AD4-4858-AC79-02E9350693CD}"/>
                </a:ext>
              </a:extLst>
            </p:cNvPr>
            <p:cNvSpPr txBox="1"/>
            <p:nvPr/>
          </p:nvSpPr>
          <p:spPr>
            <a:xfrm>
              <a:off x="11709852" y="34512302"/>
              <a:ext cx="160907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k9n3s1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6" name="ZoneTexte 147">
              <a:extLst>
                <a:ext uri="{FF2B5EF4-FFF2-40B4-BE49-F238E27FC236}">
                  <a16:creationId xmlns:a16="http://schemas.microsoft.com/office/drawing/2014/main" id="{6D657E32-42BC-4153-8A1C-8DD30E91CE66}"/>
                </a:ext>
              </a:extLst>
            </p:cNvPr>
            <p:cNvSpPr txBox="1"/>
            <p:nvPr/>
          </p:nvSpPr>
          <p:spPr>
            <a:xfrm>
              <a:off x="3135038" y="38456823"/>
              <a:ext cx="182389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k3n64s2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7" name="ZoneTexte 148">
              <a:extLst>
                <a:ext uri="{FF2B5EF4-FFF2-40B4-BE49-F238E27FC236}">
                  <a16:creationId xmlns:a16="http://schemas.microsoft.com/office/drawing/2014/main" id="{4AD19295-ADB7-4A1D-9BEA-860423C05616}"/>
                </a:ext>
              </a:extLst>
            </p:cNvPr>
            <p:cNvSpPr txBox="1"/>
            <p:nvPr/>
          </p:nvSpPr>
          <p:spPr>
            <a:xfrm>
              <a:off x="4461321" y="38455579"/>
              <a:ext cx="203871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k3n128s1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8" name="ZoneTexte 149">
              <a:extLst>
                <a:ext uri="{FF2B5EF4-FFF2-40B4-BE49-F238E27FC236}">
                  <a16:creationId xmlns:a16="http://schemas.microsoft.com/office/drawing/2014/main" id="{D1C316E7-D328-44B7-98A9-6B5B7098A047}"/>
                </a:ext>
              </a:extLst>
            </p:cNvPr>
            <p:cNvSpPr txBox="1"/>
            <p:nvPr/>
          </p:nvSpPr>
          <p:spPr>
            <a:xfrm>
              <a:off x="5776292" y="38460883"/>
              <a:ext cx="203871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k3n128s2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9" name="ZoneTexte 150">
              <a:extLst>
                <a:ext uri="{FF2B5EF4-FFF2-40B4-BE49-F238E27FC236}">
                  <a16:creationId xmlns:a16="http://schemas.microsoft.com/office/drawing/2014/main" id="{1CC37B12-33EC-4C53-9749-7CEB16BB755E}"/>
                </a:ext>
              </a:extLst>
            </p:cNvPr>
            <p:cNvSpPr txBox="1"/>
            <p:nvPr/>
          </p:nvSpPr>
          <p:spPr>
            <a:xfrm>
              <a:off x="7018193" y="38457445"/>
              <a:ext cx="203871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k3n256s1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0" name="ZoneTexte 151">
              <a:extLst>
                <a:ext uri="{FF2B5EF4-FFF2-40B4-BE49-F238E27FC236}">
                  <a16:creationId xmlns:a16="http://schemas.microsoft.com/office/drawing/2014/main" id="{C979C89F-9D4B-4ABF-83AD-D83D79ABECD0}"/>
                </a:ext>
              </a:extLst>
            </p:cNvPr>
            <p:cNvSpPr txBox="1"/>
            <p:nvPr/>
          </p:nvSpPr>
          <p:spPr>
            <a:xfrm>
              <a:off x="8308613" y="38460883"/>
              <a:ext cx="203871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k3n256s2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1" name="ZoneTexte 153">
              <a:extLst>
                <a:ext uri="{FF2B5EF4-FFF2-40B4-BE49-F238E27FC236}">
                  <a16:creationId xmlns:a16="http://schemas.microsoft.com/office/drawing/2014/main" id="{AB5889DA-3DFC-43A8-B248-AE8DE615E343}"/>
                </a:ext>
              </a:extLst>
            </p:cNvPr>
            <p:cNvSpPr txBox="1"/>
            <p:nvPr/>
          </p:nvSpPr>
          <p:spPr>
            <a:xfrm>
              <a:off x="10768212" y="38457691"/>
              <a:ext cx="160907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k3n3s1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2" name="Signe de multiplication 154">
              <a:extLst>
                <a:ext uri="{FF2B5EF4-FFF2-40B4-BE49-F238E27FC236}">
                  <a16:creationId xmlns:a16="http://schemas.microsoft.com/office/drawing/2014/main" id="{1677EFA5-356D-4599-9B97-0FB60384173E}"/>
                </a:ext>
              </a:extLst>
            </p:cNvPr>
            <p:cNvSpPr/>
            <p:nvPr/>
          </p:nvSpPr>
          <p:spPr>
            <a:xfrm>
              <a:off x="12492761" y="40786906"/>
              <a:ext cx="870271" cy="8338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*/ 0 0 1"/>
                <a:gd name="f9" fmla="val 23520"/>
                <a:gd name="f10" fmla="+- 0 0 -270"/>
                <a:gd name="f11" fmla="+- 0 0 -360"/>
                <a:gd name="f12" fmla="+- 0 0 -90"/>
                <a:gd name="f13" fmla="+- 0 0 -180"/>
                <a:gd name="f14" fmla="abs f3"/>
                <a:gd name="f15" fmla="abs f4"/>
                <a:gd name="f16" fmla="abs f5"/>
                <a:gd name="f17" fmla="*/ f10 f0 1"/>
                <a:gd name="f18" fmla="*/ f11 f0 1"/>
                <a:gd name="f19" fmla="*/ f12 f0 1"/>
                <a:gd name="f20" fmla="*/ f13 f0 1"/>
                <a:gd name="f21" fmla="?: f14 f3 1"/>
                <a:gd name="f22" fmla="?: f15 f4 1"/>
                <a:gd name="f23" fmla="?: f16 f5 1"/>
                <a:gd name="f24" fmla="*/ f17 1 f2"/>
                <a:gd name="f25" fmla="*/ f18 1 f2"/>
                <a:gd name="f26" fmla="*/ f19 1 f2"/>
                <a:gd name="f27" fmla="*/ f20 1 f2"/>
                <a:gd name="f28" fmla="*/ f21 1 21600"/>
                <a:gd name="f29" fmla="*/ f22 1 21600"/>
                <a:gd name="f30" fmla="*/ 21600 f21 1"/>
                <a:gd name="f31" fmla="*/ 21600 f22 1"/>
                <a:gd name="f32" fmla="+- f24 0 f1"/>
                <a:gd name="f33" fmla="+- f25 0 f1"/>
                <a:gd name="f34" fmla="+- f26 0 f1"/>
                <a:gd name="f35" fmla="+- f27 0 f1"/>
                <a:gd name="f36" fmla="min f29 f28"/>
                <a:gd name="f37" fmla="*/ f30 1 f23"/>
                <a:gd name="f38" fmla="*/ f31 1 f23"/>
                <a:gd name="f39" fmla="val f37"/>
                <a:gd name="f40" fmla="val f38"/>
                <a:gd name="f41" fmla="+- f40 0 f6"/>
                <a:gd name="f42" fmla="+- f39 0 f6"/>
                <a:gd name="f43" fmla="*/ f41 1 2"/>
                <a:gd name="f44" fmla="*/ f42 1 2"/>
                <a:gd name="f45" fmla="min f42 f41"/>
                <a:gd name="f46" fmla="+- 0 0 f42"/>
                <a:gd name="f47" fmla="+- 0 0 f41"/>
                <a:gd name="f48" fmla="*/ f42 f42 1"/>
                <a:gd name="f49" fmla="*/ f41 f41 1"/>
                <a:gd name="f50" fmla="+- f6 f43 0"/>
                <a:gd name="f51" fmla="+- f6 f44 0"/>
                <a:gd name="f52" fmla="*/ f45 f9 1"/>
                <a:gd name="f53" fmla="+- f48 f49 0"/>
                <a:gd name="f54" fmla="+- 0 0 f46"/>
                <a:gd name="f55" fmla="+- 0 0 f47"/>
                <a:gd name="f56" fmla="*/ f52 1 100000"/>
                <a:gd name="f57" fmla="at2 f54 f55"/>
                <a:gd name="f58" fmla="+- f53 f8 0"/>
                <a:gd name="f59" fmla="*/ f51 f36 1"/>
                <a:gd name="f60" fmla="*/ f50 f36 1"/>
                <a:gd name="f61" fmla="+- f57 f1 0"/>
                <a:gd name="f62" fmla="sqrt f58"/>
                <a:gd name="f63" fmla="*/ f61 f7 1"/>
                <a:gd name="f64" fmla="*/ f62 51965 1"/>
                <a:gd name="f65" fmla="*/ f63 1 f0"/>
                <a:gd name="f66" fmla="*/ f64 1 100000"/>
                <a:gd name="f67" fmla="+- 0 0 f65"/>
                <a:gd name="f68" fmla="+- f62 0 f66"/>
                <a:gd name="f69" fmla="val f67"/>
                <a:gd name="f70" fmla="+- 0 0 f69"/>
                <a:gd name="f71" fmla="*/ f70 f0 1"/>
                <a:gd name="f72" fmla="*/ f71 1 f7"/>
                <a:gd name="f73" fmla="+- f72 0 f1"/>
                <a:gd name="f74" fmla="+- f73 f1 0"/>
                <a:gd name="f75" fmla="*/ f74 f7 1"/>
                <a:gd name="f76" fmla="*/ f75 1 f0"/>
                <a:gd name="f77" fmla="+- 0 0 f76"/>
                <a:gd name="f78" fmla="+- 0 0 f77"/>
                <a:gd name="f79" fmla="*/ f78 f0 1"/>
                <a:gd name="f80" fmla="*/ f79 1 f7"/>
                <a:gd name="f81" fmla="+- f80 0 f1"/>
                <a:gd name="f82" fmla="sin 1 f81"/>
                <a:gd name="f83" fmla="cos 1 f81"/>
                <a:gd name="f84" fmla="tan 1 f81"/>
                <a:gd name="f85" fmla="+- 0 0 f82"/>
                <a:gd name="f86" fmla="+- 0 0 f83"/>
                <a:gd name="f87" fmla="*/ 1 1 f84"/>
                <a:gd name="f88" fmla="+- 0 0 f85"/>
                <a:gd name="f89" fmla="+- 0 0 f86"/>
                <a:gd name="f90" fmla="*/ 1 1 f87"/>
                <a:gd name="f91" fmla="val f88"/>
                <a:gd name="f92" fmla="val f89"/>
                <a:gd name="f93" fmla="*/ f92 f68 1"/>
                <a:gd name="f94" fmla="*/ f91 f68 1"/>
                <a:gd name="f95" fmla="*/ f91 f56 1"/>
                <a:gd name="f96" fmla="*/ f92 f56 1"/>
                <a:gd name="f97" fmla="*/ f93 1 2"/>
                <a:gd name="f98" fmla="*/ f94 1 2"/>
                <a:gd name="f99" fmla="*/ f95 1 2"/>
                <a:gd name="f100" fmla="*/ f96 1 2"/>
                <a:gd name="f101" fmla="+- f97 0 f99"/>
                <a:gd name="f102" fmla="+- f98 f100 0"/>
                <a:gd name="f103" fmla="+- f97 f99 0"/>
                <a:gd name="f104" fmla="+- f98 0 f100"/>
                <a:gd name="f105" fmla="+- f39 0 f97"/>
                <a:gd name="f106" fmla="+- f40 0 f98"/>
                <a:gd name="f107" fmla="*/ f97 f36 1"/>
                <a:gd name="f108" fmla="*/ f98 f36 1"/>
                <a:gd name="f109" fmla="+- f51 0 f103"/>
                <a:gd name="f110" fmla="+- f39 0 f103"/>
                <a:gd name="f111" fmla="+- f39 0 f101"/>
                <a:gd name="f112" fmla="+- f50 0 f102"/>
                <a:gd name="f113" fmla="+- f40 0 f102"/>
                <a:gd name="f114" fmla="+- f40 0 f104"/>
                <a:gd name="f115" fmla="*/ f101 f36 1"/>
                <a:gd name="f116" fmla="*/ f104 f36 1"/>
                <a:gd name="f117" fmla="*/ f102 f36 1"/>
                <a:gd name="f118" fmla="*/ f103 f36 1"/>
                <a:gd name="f119" fmla="*/ f105 f36 1"/>
                <a:gd name="f120" fmla="*/ f106 f36 1"/>
                <a:gd name="f121" fmla="*/ f109 f90 1"/>
                <a:gd name="f122" fmla="*/ f112 1 f90"/>
                <a:gd name="f123" fmla="*/ f111 f36 1"/>
                <a:gd name="f124" fmla="*/ f114 f36 1"/>
                <a:gd name="f125" fmla="*/ f110 f36 1"/>
                <a:gd name="f126" fmla="*/ f113 f36 1"/>
                <a:gd name="f127" fmla="+- f121 f104 0"/>
                <a:gd name="f128" fmla="+- f111 0 f122"/>
                <a:gd name="f129" fmla="+- f101 f122 0"/>
                <a:gd name="f130" fmla="+- f40 0 f127"/>
                <a:gd name="f131" fmla="*/ f127 f36 1"/>
                <a:gd name="f132" fmla="*/ f128 f36 1"/>
                <a:gd name="f133" fmla="*/ f129 f36 1"/>
                <a:gd name="f134" fmla="*/ f130 f3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107" y="f108"/>
                </a:cxn>
                <a:cxn ang="f33">
                  <a:pos x="f119" y="f108"/>
                </a:cxn>
                <a:cxn ang="f34">
                  <a:pos x="f119" y="f120"/>
                </a:cxn>
                <a:cxn ang="f35">
                  <a:pos x="f107" y="f120"/>
                </a:cxn>
              </a:cxnLst>
              <a:rect l="f115" t="f116" r="f123" b="f124"/>
              <a:pathLst>
                <a:path>
                  <a:moveTo>
                    <a:pt x="f115" y="f117"/>
                  </a:moveTo>
                  <a:lnTo>
                    <a:pt x="f118" y="f116"/>
                  </a:lnTo>
                  <a:lnTo>
                    <a:pt x="f59" y="f131"/>
                  </a:lnTo>
                  <a:lnTo>
                    <a:pt x="f125" y="f116"/>
                  </a:lnTo>
                  <a:lnTo>
                    <a:pt x="f123" y="f117"/>
                  </a:lnTo>
                  <a:lnTo>
                    <a:pt x="f132" y="f60"/>
                  </a:lnTo>
                  <a:lnTo>
                    <a:pt x="f123" y="f126"/>
                  </a:lnTo>
                  <a:lnTo>
                    <a:pt x="f125" y="f124"/>
                  </a:lnTo>
                  <a:lnTo>
                    <a:pt x="f59" y="f134"/>
                  </a:lnTo>
                  <a:lnTo>
                    <a:pt x="f118" y="f124"/>
                  </a:lnTo>
                  <a:lnTo>
                    <a:pt x="f115" y="f126"/>
                  </a:lnTo>
                  <a:lnTo>
                    <a:pt x="f133" y="f60"/>
                  </a:lnTo>
                  <a:close/>
                </a:path>
              </a:pathLst>
            </a:custGeom>
            <a:solidFill>
              <a:srgbClr val="FF0000"/>
            </a:solidFill>
            <a:ln cap="flat">
              <a:noFill/>
              <a:prstDash val="solid"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3" name="Bande diagonale 156">
              <a:extLst>
                <a:ext uri="{FF2B5EF4-FFF2-40B4-BE49-F238E27FC236}">
                  <a16:creationId xmlns:a16="http://schemas.microsoft.com/office/drawing/2014/main" id="{1D7FDC17-C982-4667-BE32-5F203AF1EA78}"/>
                </a:ext>
              </a:extLst>
            </p:cNvPr>
            <p:cNvSpPr/>
            <p:nvPr/>
          </p:nvSpPr>
          <p:spPr>
            <a:xfrm>
              <a:off x="12934764" y="40145473"/>
              <a:ext cx="492376" cy="64940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90"/>
                <a:gd name="f9" fmla="+- 0 0 -270"/>
                <a:gd name="f10" fmla="+- 0 0 -36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3 f30 1"/>
                <a:gd name="f39" fmla="*/ f34 f30 1"/>
                <a:gd name="f40" fmla="*/ f36 1 2"/>
                <a:gd name="f41" fmla="*/ f37 1 2"/>
                <a:gd name="f42" fmla="*/ f37 f7 1"/>
                <a:gd name="f43" fmla="*/ f36 f7 1"/>
                <a:gd name="f44" fmla="+- f6 f40 0"/>
                <a:gd name="f45" fmla="+- f6 f41 0"/>
                <a:gd name="f46" fmla="*/ f42 1 100000"/>
                <a:gd name="f47" fmla="*/ f43 1 100000"/>
                <a:gd name="f48" fmla="*/ f46 1 2"/>
                <a:gd name="f49" fmla="+- f46 f33 0"/>
                <a:gd name="f50" fmla="*/ f47 1 2"/>
                <a:gd name="f51" fmla="+- f47 f34 0"/>
                <a:gd name="f52" fmla="*/ f47 f30 1"/>
                <a:gd name="f53" fmla="*/ f46 f30 1"/>
                <a:gd name="f54" fmla="*/ f45 f30 1"/>
                <a:gd name="f55" fmla="*/ f44 f30 1"/>
                <a:gd name="f56" fmla="*/ f49 1 2"/>
                <a:gd name="f57" fmla="*/ f51 1 2"/>
                <a:gd name="f58" fmla="*/ f48 f30 1"/>
                <a:gd name="f59" fmla="*/ f50 f30 1"/>
                <a:gd name="f60" fmla="*/ f56 f30 1"/>
                <a:gd name="f61" fmla="*/ f5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4" y="f55"/>
                </a:cxn>
                <a:cxn ang="f28">
                  <a:pos x="f35" y="f61"/>
                </a:cxn>
                <a:cxn ang="f28">
                  <a:pos x="f58" y="f59"/>
                </a:cxn>
                <a:cxn ang="f29">
                  <a:pos x="f60" y="f35"/>
                </a:cxn>
              </a:cxnLst>
              <a:rect l="f35" t="f35" r="f60" b="f61"/>
              <a:pathLst>
                <a:path>
                  <a:moveTo>
                    <a:pt x="f35" y="f52"/>
                  </a:moveTo>
                  <a:lnTo>
                    <a:pt x="f53" y="f35"/>
                  </a:lnTo>
                  <a:lnTo>
                    <a:pt x="f38" y="f35"/>
                  </a:lnTo>
                  <a:lnTo>
                    <a:pt x="f35" y="f39"/>
                  </a:lnTo>
                  <a:close/>
                </a:path>
              </a:pathLst>
            </a:custGeom>
            <a:solidFill>
              <a:srgbClr val="92D050"/>
            </a:solidFill>
            <a:ln cap="flat">
              <a:noFill/>
              <a:prstDash val="solid"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4" name="Bande diagonale 157">
              <a:extLst>
                <a:ext uri="{FF2B5EF4-FFF2-40B4-BE49-F238E27FC236}">
                  <a16:creationId xmlns:a16="http://schemas.microsoft.com/office/drawing/2014/main" id="{349F654C-A6BA-4A8B-BD18-EFECA63F66DF}"/>
                </a:ext>
              </a:extLst>
            </p:cNvPr>
            <p:cNvSpPr/>
            <p:nvPr/>
          </p:nvSpPr>
          <p:spPr>
            <a:xfrm flipH="1">
              <a:off x="12474418" y="40375280"/>
              <a:ext cx="463317" cy="4116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30856"/>
                <a:gd name="f8" fmla="+- 0 0 -90"/>
                <a:gd name="f9" fmla="+- 0 0 -270"/>
                <a:gd name="f10" fmla="+- 0 0 -36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3 f30 1"/>
                <a:gd name="f39" fmla="*/ f34 f30 1"/>
                <a:gd name="f40" fmla="*/ f36 1 2"/>
                <a:gd name="f41" fmla="*/ f37 1 2"/>
                <a:gd name="f42" fmla="*/ f37 f7 1"/>
                <a:gd name="f43" fmla="*/ f36 f7 1"/>
                <a:gd name="f44" fmla="+- f6 f40 0"/>
                <a:gd name="f45" fmla="+- f6 f41 0"/>
                <a:gd name="f46" fmla="*/ f42 1 100000"/>
                <a:gd name="f47" fmla="*/ f43 1 100000"/>
                <a:gd name="f48" fmla="*/ f46 1 2"/>
                <a:gd name="f49" fmla="+- f46 f33 0"/>
                <a:gd name="f50" fmla="*/ f47 1 2"/>
                <a:gd name="f51" fmla="+- f47 f34 0"/>
                <a:gd name="f52" fmla="*/ f47 f30 1"/>
                <a:gd name="f53" fmla="*/ f46 f30 1"/>
                <a:gd name="f54" fmla="*/ f45 f30 1"/>
                <a:gd name="f55" fmla="*/ f44 f30 1"/>
                <a:gd name="f56" fmla="*/ f49 1 2"/>
                <a:gd name="f57" fmla="*/ f51 1 2"/>
                <a:gd name="f58" fmla="*/ f48 f30 1"/>
                <a:gd name="f59" fmla="*/ f50 f30 1"/>
                <a:gd name="f60" fmla="*/ f56 f30 1"/>
                <a:gd name="f61" fmla="*/ f5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4" y="f55"/>
                </a:cxn>
                <a:cxn ang="f28">
                  <a:pos x="f35" y="f61"/>
                </a:cxn>
                <a:cxn ang="f28">
                  <a:pos x="f58" y="f59"/>
                </a:cxn>
                <a:cxn ang="f29">
                  <a:pos x="f60" y="f35"/>
                </a:cxn>
              </a:cxnLst>
              <a:rect l="f35" t="f35" r="f60" b="f61"/>
              <a:pathLst>
                <a:path>
                  <a:moveTo>
                    <a:pt x="f35" y="f52"/>
                  </a:moveTo>
                  <a:lnTo>
                    <a:pt x="f53" y="f35"/>
                  </a:lnTo>
                  <a:lnTo>
                    <a:pt x="f38" y="f35"/>
                  </a:lnTo>
                  <a:lnTo>
                    <a:pt x="f35" y="f39"/>
                  </a:lnTo>
                  <a:close/>
                </a:path>
              </a:pathLst>
            </a:custGeom>
            <a:solidFill>
              <a:srgbClr val="92D050"/>
            </a:solidFill>
            <a:ln cap="flat">
              <a:noFill/>
              <a:prstDash val="solid"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pic>
          <p:nvPicPr>
            <p:cNvPr id="55" name="Image 108">
              <a:extLst>
                <a:ext uri="{FF2B5EF4-FFF2-40B4-BE49-F238E27FC236}">
                  <a16:creationId xmlns:a16="http://schemas.microsoft.com/office/drawing/2014/main" id="{F6411144-5ADD-422C-BD89-BECD261B2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38356" y="40642842"/>
              <a:ext cx="902256" cy="90854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56" name="ZoneTexte 110">
              <a:extLst>
                <a:ext uri="{FF2B5EF4-FFF2-40B4-BE49-F238E27FC236}">
                  <a16:creationId xmlns:a16="http://schemas.microsoft.com/office/drawing/2014/main" id="{1CA91A11-A822-46B1-AF2E-987FE675BB2C}"/>
                </a:ext>
              </a:extLst>
            </p:cNvPr>
            <p:cNvSpPr txBox="1"/>
            <p:nvPr/>
          </p:nvSpPr>
          <p:spPr>
            <a:xfrm>
              <a:off x="2018263" y="40549994"/>
              <a:ext cx="957065" cy="76512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1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HR</a:t>
              </a:r>
              <a:endParaRPr lang="en-US" sz="2393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7" name="ZoneTexte 121">
              <a:extLst>
                <a:ext uri="{FF2B5EF4-FFF2-40B4-BE49-F238E27FC236}">
                  <a16:creationId xmlns:a16="http://schemas.microsoft.com/office/drawing/2014/main" id="{5522EEC8-7047-4293-93A1-09C9386FCB60}"/>
                </a:ext>
              </a:extLst>
            </p:cNvPr>
            <p:cNvSpPr txBox="1"/>
            <p:nvPr/>
          </p:nvSpPr>
          <p:spPr>
            <a:xfrm>
              <a:off x="680533" y="34137289"/>
              <a:ext cx="3302648" cy="82896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659" b="1" i="0" u="none" strike="noStrike" kern="0" cap="none" spc="0" baseline="0">
                  <a:solidFill>
                    <a:srgbClr val="000000"/>
                  </a:solidFill>
                  <a:uFillTx/>
                  <a:latin typeface="Arial Black"/>
                  <a:cs typeface="Arial" pitchFamily="34"/>
                </a:rPr>
                <a:t>Generator</a:t>
              </a:r>
              <a:endParaRPr lang="en-US" sz="2659" b="1" i="0" u="none" strike="noStrike" kern="0" cap="none" spc="0" baseline="0">
                <a:solidFill>
                  <a:srgbClr val="000000"/>
                </a:solidFill>
                <a:uFillTx/>
                <a:latin typeface="Arial Black"/>
                <a:cs typeface="Arial" pitchFamily="34"/>
              </a:endParaRPr>
            </a:p>
          </p:txBody>
        </p:sp>
        <p:sp>
          <p:nvSpPr>
            <p:cNvPr id="58" name="ZoneTexte 122">
              <a:extLst>
                <a:ext uri="{FF2B5EF4-FFF2-40B4-BE49-F238E27FC236}">
                  <a16:creationId xmlns:a16="http://schemas.microsoft.com/office/drawing/2014/main" id="{D9B1F8D1-D4BE-42D3-85EB-BE0CCCF9F52B}"/>
                </a:ext>
              </a:extLst>
            </p:cNvPr>
            <p:cNvSpPr txBox="1"/>
            <p:nvPr/>
          </p:nvSpPr>
          <p:spPr>
            <a:xfrm>
              <a:off x="680533" y="38257246"/>
              <a:ext cx="4306796" cy="82896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659" b="1" i="0" u="none" strike="noStrike" kern="0" cap="none" spc="0" baseline="0">
                  <a:solidFill>
                    <a:srgbClr val="000000"/>
                  </a:solidFill>
                  <a:uFillTx/>
                  <a:latin typeface="Arial Black"/>
                </a:rPr>
                <a:t>Discriminator</a:t>
              </a:r>
              <a:endParaRPr lang="en-US" sz="2659" b="1" i="0" u="none" strike="noStrike" kern="0" cap="none" spc="0" baseline="0">
                <a:solidFill>
                  <a:srgbClr val="000000"/>
                </a:solidFill>
                <a:uFillTx/>
                <a:latin typeface="Arial Black"/>
              </a:endParaRPr>
            </a:p>
          </p:txBody>
        </p:sp>
        <p:sp>
          <p:nvSpPr>
            <p:cNvPr id="59" name="ZoneTexte 113">
              <a:extLst>
                <a:ext uri="{FF2B5EF4-FFF2-40B4-BE49-F238E27FC236}">
                  <a16:creationId xmlns:a16="http://schemas.microsoft.com/office/drawing/2014/main" id="{73995AF9-CAAB-47D3-9339-461EA9DD6FB6}"/>
                </a:ext>
              </a:extLst>
            </p:cNvPr>
            <p:cNvSpPr txBox="1"/>
            <p:nvPr/>
          </p:nvSpPr>
          <p:spPr>
            <a:xfrm>
              <a:off x="9780641" y="37575158"/>
              <a:ext cx="2463357" cy="146662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659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Upscaling</a:t>
              </a:r>
            </a:p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659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module</a:t>
              </a:r>
              <a:endParaRPr lang="en-US" sz="2659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0" name="Accolade fermante 105">
              <a:extLst>
                <a:ext uri="{FF2B5EF4-FFF2-40B4-BE49-F238E27FC236}">
                  <a16:creationId xmlns:a16="http://schemas.microsoft.com/office/drawing/2014/main" id="{9E30A546-CAB9-41FF-A2BB-EEAF4F4A83CD}"/>
                </a:ext>
              </a:extLst>
            </p:cNvPr>
            <p:cNvSpPr/>
            <p:nvPr/>
          </p:nvSpPr>
          <p:spPr>
            <a:xfrm rot="16200004">
              <a:off x="5582503" y="32228780"/>
              <a:ext cx="390933" cy="465368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5400000"/>
                <a:gd name="f10" fmla="val 96092"/>
                <a:gd name="f11" fmla="val 52860"/>
                <a:gd name="f12" fmla="+- 0 0 -180"/>
                <a:gd name="f13" fmla="+- 0 0 -270"/>
                <a:gd name="f14" fmla="+- 0 0 -360"/>
                <a:gd name="f15" fmla="abs f4"/>
                <a:gd name="f16" fmla="abs f5"/>
                <a:gd name="f17" fmla="abs f6"/>
                <a:gd name="f18" fmla="+- 2700000 f1 0"/>
                <a:gd name="f19" fmla="*/ f12 f0 1"/>
                <a:gd name="f20" fmla="*/ f13 f0 1"/>
                <a:gd name="f21" fmla="*/ f14 f0 1"/>
                <a:gd name="f22" fmla="?: f15 f4 1"/>
                <a:gd name="f23" fmla="?: f16 f5 1"/>
                <a:gd name="f24" fmla="?: f17 f6 1"/>
                <a:gd name="f25" fmla="+- f18 0 f1"/>
                <a:gd name="f26" fmla="*/ f19 1 f3"/>
                <a:gd name="f27" fmla="*/ f20 1 f3"/>
                <a:gd name="f28" fmla="*/ f21 1 f3"/>
                <a:gd name="f29" fmla="*/ f22 1 21600"/>
                <a:gd name="f30" fmla="*/ f23 1 21600"/>
                <a:gd name="f31" fmla="*/ 21600 f22 1"/>
                <a:gd name="f32" fmla="*/ 21600 f23 1"/>
                <a:gd name="f33" fmla="+- f25 f1 0"/>
                <a:gd name="f34" fmla="+- f26 0 f1"/>
                <a:gd name="f35" fmla="+- f27 0 f1"/>
                <a:gd name="f36" fmla="+- f28 0 f1"/>
                <a:gd name="f37" fmla="min f30 f29"/>
                <a:gd name="f38" fmla="*/ f31 1 f24"/>
                <a:gd name="f39" fmla="*/ f32 1 f24"/>
                <a:gd name="f40" fmla="*/ f33 f8 1"/>
                <a:gd name="f41" fmla="val f38"/>
                <a:gd name="f42" fmla="val f39"/>
                <a:gd name="f43" fmla="*/ f40 1 f0"/>
                <a:gd name="f44" fmla="*/ f7 f37 1"/>
                <a:gd name="f45" fmla="+- f42 0 f7"/>
                <a:gd name="f46" fmla="+- f41 0 f7"/>
                <a:gd name="f47" fmla="+- 0 0 f43"/>
                <a:gd name="f48" fmla="*/ f41 f37 1"/>
                <a:gd name="f49" fmla="*/ f42 f37 1"/>
                <a:gd name="f50" fmla="*/ f46 1 2"/>
                <a:gd name="f51" fmla="min f46 f45"/>
                <a:gd name="f52" fmla="*/ f45 f11 1"/>
                <a:gd name="f53" fmla="+- 0 0 f47"/>
                <a:gd name="f54" fmla="+- f7 f50 0"/>
                <a:gd name="f55" fmla="*/ f51 f10 1"/>
                <a:gd name="f56" fmla="*/ f52 1 100000"/>
                <a:gd name="f57" fmla="*/ f53 f0 1"/>
                <a:gd name="f58" fmla="*/ f50 f37 1"/>
                <a:gd name="f59" fmla="*/ f55 1 100000"/>
                <a:gd name="f60" fmla="*/ f57 1 f8"/>
                <a:gd name="f61" fmla="*/ f54 f37 1"/>
                <a:gd name="f62" fmla="*/ f56 f37 1"/>
                <a:gd name="f63" fmla="+- f56 0 f59"/>
                <a:gd name="f64" fmla="+- f42 0 f59"/>
                <a:gd name="f65" fmla="+- f60 0 f1"/>
                <a:gd name="f66" fmla="*/ f59 f37 1"/>
                <a:gd name="f67" fmla="cos 1 f65"/>
                <a:gd name="f68" fmla="sin 1 f65"/>
                <a:gd name="f69" fmla="*/ f63 f37 1"/>
                <a:gd name="f70" fmla="*/ f64 f37 1"/>
                <a:gd name="f71" fmla="+- 0 0 f67"/>
                <a:gd name="f72" fmla="+- 0 0 f68"/>
                <a:gd name="f73" fmla="+- 0 0 f71"/>
                <a:gd name="f74" fmla="+- 0 0 f72"/>
                <a:gd name="f75" fmla="val f73"/>
                <a:gd name="f76" fmla="val f74"/>
                <a:gd name="f77" fmla="*/ f75 f50 1"/>
                <a:gd name="f78" fmla="*/ f76 f59 1"/>
                <a:gd name="f79" fmla="+- f7 f77 0"/>
                <a:gd name="f80" fmla="+- f59 0 f78"/>
                <a:gd name="f81" fmla="+- f42 f78 0"/>
                <a:gd name="f82" fmla="+- f81 0 f59"/>
                <a:gd name="f83" fmla="*/ f80 f37 1"/>
                <a:gd name="f84" fmla="*/ f79 f37 1"/>
                <a:gd name="f85" fmla="*/ f82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44" y="f44"/>
                </a:cxn>
                <a:cxn ang="f35">
                  <a:pos x="f48" y="f62"/>
                </a:cxn>
                <a:cxn ang="f36">
                  <a:pos x="f44" y="f49"/>
                </a:cxn>
              </a:cxnLst>
              <a:rect l="f44" t="f83" r="f84" b="f85"/>
              <a:pathLst>
                <a:path stroke="0">
                  <a:moveTo>
                    <a:pt x="f44" y="f44"/>
                  </a:moveTo>
                  <a:arcTo wR="f58" hR="f66" stAng="f2" swAng="f1"/>
                  <a:lnTo>
                    <a:pt x="f61" y="f69"/>
                  </a:lnTo>
                  <a:arcTo wR="f58" hR="f66" stAng="f0" swAng="f9"/>
                  <a:arcTo wR="f58" hR="f66" stAng="f2" swAng="f9"/>
                  <a:lnTo>
                    <a:pt x="f61" y="f70"/>
                  </a:lnTo>
                  <a:arcTo wR="f58" hR="f66" stAng="f7" swAng="f1"/>
                  <a:close/>
                </a:path>
                <a:path fill="none">
                  <a:moveTo>
                    <a:pt x="f44" y="f44"/>
                  </a:moveTo>
                  <a:arcTo wR="f58" hR="f66" stAng="f2" swAng="f1"/>
                  <a:lnTo>
                    <a:pt x="f61" y="f69"/>
                  </a:lnTo>
                  <a:arcTo wR="f58" hR="f66" stAng="f0" swAng="f9"/>
                  <a:arcTo wR="f58" hR="f66" stAng="f2" swAng="f9"/>
                  <a:lnTo>
                    <a:pt x="f61" y="f70"/>
                  </a:lnTo>
                  <a:arcTo wR="f58" hR="f66" stAng="f7" swAng="f1"/>
                </a:path>
              </a:pathLst>
            </a:custGeom>
            <a:noFill/>
            <a:ln w="50804" cap="flat">
              <a:solidFill>
                <a:srgbClr val="B4C7E7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1" name="Flèche : bas 62">
              <a:extLst>
                <a:ext uri="{FF2B5EF4-FFF2-40B4-BE49-F238E27FC236}">
                  <a16:creationId xmlns:a16="http://schemas.microsoft.com/office/drawing/2014/main" id="{599145B4-33CA-4436-8270-8303AF5FC690}"/>
                </a:ext>
              </a:extLst>
            </p:cNvPr>
            <p:cNvSpPr/>
            <p:nvPr/>
          </p:nvSpPr>
          <p:spPr>
            <a:xfrm rot="16200004">
              <a:off x="6973005" y="31408928"/>
              <a:ext cx="833868" cy="11332845"/>
            </a:xfrm>
            <a:custGeom>
              <a:avLst>
                <a:gd name="f0" fmla="val 20811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-270"/>
                <a:gd name="f11" fmla="+- 0 0 -90"/>
                <a:gd name="f12" fmla="*/ f5 1 21600"/>
                <a:gd name="f13" fmla="*/ f6 1 21600"/>
                <a:gd name="f14" fmla="+- f8 0 f7"/>
                <a:gd name="f15" fmla="pin 0 f1 10800"/>
                <a:gd name="f16" fmla="pin 0 f0 216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19"/>
                <a:gd name="f27" fmla="+- 21600 0 f20"/>
                <a:gd name="f28" fmla="*/ 0 f21 1"/>
                <a:gd name="f29" fmla="*/ 21600 f21 1"/>
                <a:gd name="f30" fmla="*/ f19 f12 1"/>
                <a:gd name="f31" fmla="*/ f20 f13 1"/>
                <a:gd name="f32" fmla="+- f24 0 f3"/>
                <a:gd name="f33" fmla="+- f25 0 f3"/>
                <a:gd name="f34" fmla="*/ f27 f19 1"/>
                <a:gd name="f35" fmla="*/ f28 1 f21"/>
                <a:gd name="f36" fmla="*/ f29 1 f21"/>
                <a:gd name="f37" fmla="*/ f26 f12 1"/>
                <a:gd name="f38" fmla="*/ f34 1 10800"/>
                <a:gd name="f39" fmla="*/ f35 f13 1"/>
                <a:gd name="f40" fmla="*/ f35 f12 1"/>
                <a:gd name="f41" fmla="*/ f36 f12 1"/>
                <a:gd name="f42" fmla="+- f20 f38 0"/>
                <a:gd name="f43" fmla="*/ f42 f13 1"/>
              </a:gdLst>
              <a:ahLst>
                <a:ahXY gdRefX="f1" minX="f7" maxX="f9" gdRefY="f0" minY="f7" maxY="f8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40" y="f31"/>
                </a:cxn>
                <a:cxn ang="f33">
                  <a:pos x="f41" y="f31"/>
                </a:cxn>
              </a:cxnLst>
              <a:rect l="f30" t="f39" r="f37" b="f43"/>
              <a:pathLst>
                <a:path w="21600" h="21600">
                  <a:moveTo>
                    <a:pt x="f19" y="f7"/>
                  </a:moveTo>
                  <a:lnTo>
                    <a:pt x="f19" y="f20"/>
                  </a:lnTo>
                  <a:lnTo>
                    <a:pt x="f7" y="f20"/>
                  </a:lnTo>
                  <a:lnTo>
                    <a:pt x="f9" y="f8"/>
                  </a:lnTo>
                  <a:lnTo>
                    <a:pt x="f8" y="f20"/>
                  </a:lnTo>
                  <a:lnTo>
                    <a:pt x="f26" y="f20"/>
                  </a:lnTo>
                  <a:lnTo>
                    <a:pt x="f26" y="f7"/>
                  </a:lnTo>
                  <a:close/>
                </a:path>
              </a:pathLst>
            </a:custGeom>
            <a:solidFill>
              <a:srgbClr val="2D287F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35EEB317-1368-4892-84AB-B22995F25D35}"/>
                </a:ext>
              </a:extLst>
            </p:cNvPr>
            <p:cNvSpPr/>
            <p:nvPr/>
          </p:nvSpPr>
          <p:spPr>
            <a:xfrm rot="16200004">
              <a:off x="91390" y="35938433"/>
              <a:ext cx="2731879" cy="708102"/>
            </a:xfrm>
            <a:prstGeom prst="rect">
              <a:avLst/>
            </a:prstGeom>
            <a:solidFill>
              <a:srgbClr val="C8C6C6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Input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3" name="Rectangle 4">
              <a:extLst>
                <a:ext uri="{FF2B5EF4-FFF2-40B4-BE49-F238E27FC236}">
                  <a16:creationId xmlns:a16="http://schemas.microsoft.com/office/drawing/2014/main" id="{A8B3298B-B236-4114-B38F-2DF48DB23C81}"/>
                </a:ext>
              </a:extLst>
            </p:cNvPr>
            <p:cNvSpPr/>
            <p:nvPr/>
          </p:nvSpPr>
          <p:spPr>
            <a:xfrm rot="16200004">
              <a:off x="837873" y="36087713"/>
              <a:ext cx="2731879" cy="409504"/>
            </a:xfrm>
            <a:prstGeom prst="rect">
              <a:avLst/>
            </a:prstGeom>
            <a:solidFill>
              <a:srgbClr val="8FAADC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Conv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4" name="Rectangle 5">
              <a:extLst>
                <a:ext uri="{FF2B5EF4-FFF2-40B4-BE49-F238E27FC236}">
                  <a16:creationId xmlns:a16="http://schemas.microsoft.com/office/drawing/2014/main" id="{2BEA59E5-9952-4DA5-B19A-4C61DAE1345B}"/>
                </a:ext>
              </a:extLst>
            </p:cNvPr>
            <p:cNvSpPr/>
            <p:nvPr/>
          </p:nvSpPr>
          <p:spPr>
            <a:xfrm rot="16200004">
              <a:off x="1435086" y="36087713"/>
              <a:ext cx="2731879" cy="409504"/>
            </a:xfrm>
            <a:prstGeom prst="rect">
              <a:avLst/>
            </a:prstGeom>
            <a:solidFill>
              <a:srgbClr val="FBD803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L-ReLU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5" name="Rectangle 6">
              <a:extLst>
                <a:ext uri="{FF2B5EF4-FFF2-40B4-BE49-F238E27FC236}">
                  <a16:creationId xmlns:a16="http://schemas.microsoft.com/office/drawing/2014/main" id="{07B43327-038E-4733-815D-8749DBBB9117}"/>
                </a:ext>
              </a:extLst>
            </p:cNvPr>
            <p:cNvSpPr/>
            <p:nvPr/>
          </p:nvSpPr>
          <p:spPr>
            <a:xfrm rot="16200004">
              <a:off x="7673754" y="36078387"/>
              <a:ext cx="2731879" cy="409504"/>
            </a:xfrm>
            <a:prstGeom prst="rect">
              <a:avLst/>
            </a:prstGeom>
            <a:solidFill>
              <a:srgbClr val="F89528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IN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grpSp>
          <p:nvGrpSpPr>
            <p:cNvPr id="66" name="Groupe 44">
              <a:extLst>
                <a:ext uri="{FF2B5EF4-FFF2-40B4-BE49-F238E27FC236}">
                  <a16:creationId xmlns:a16="http://schemas.microsoft.com/office/drawing/2014/main" id="{8F51D224-CF9F-49F7-A3FA-272ABBE58DDA}"/>
                </a:ext>
              </a:extLst>
            </p:cNvPr>
            <p:cNvGrpSpPr/>
            <p:nvPr/>
          </p:nvGrpSpPr>
          <p:grpSpPr>
            <a:xfrm>
              <a:off x="3451119" y="34926544"/>
              <a:ext cx="2308137" cy="2731879"/>
              <a:chOff x="3451119" y="28952464"/>
              <a:chExt cx="2308137" cy="2731879"/>
            </a:xfrm>
          </p:grpSpPr>
          <p:sp>
            <p:nvSpPr>
              <p:cNvPr id="67" name="Rectangle 7">
                <a:extLst>
                  <a:ext uri="{FF2B5EF4-FFF2-40B4-BE49-F238E27FC236}">
                    <a16:creationId xmlns:a16="http://schemas.microsoft.com/office/drawing/2014/main" id="{8F33341F-7479-41AF-86DF-27AB56C5067E}"/>
                  </a:ext>
                </a:extLst>
              </p:cNvPr>
              <p:cNvSpPr/>
              <p:nvPr/>
            </p:nvSpPr>
            <p:spPr>
              <a:xfrm rot="16200004">
                <a:off x="3239248" y="29164335"/>
                <a:ext cx="2731879" cy="2308137"/>
              </a:xfrm>
              <a:prstGeom prst="rect">
                <a:avLst/>
              </a:prstGeom>
              <a:solidFill>
                <a:srgbClr val="2D287F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68" name="Rectangle 8">
                <a:extLst>
                  <a:ext uri="{FF2B5EF4-FFF2-40B4-BE49-F238E27FC236}">
                    <a16:creationId xmlns:a16="http://schemas.microsoft.com/office/drawing/2014/main" id="{AC8A1011-6DA3-4E01-985E-E726589962B9}"/>
                  </a:ext>
                </a:extLst>
              </p:cNvPr>
              <p:cNvSpPr/>
              <p:nvPr/>
            </p:nvSpPr>
            <p:spPr>
              <a:xfrm rot="16200004">
                <a:off x="2556069" y="30130825"/>
                <a:ext cx="2399696" cy="373751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128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Conv</a:t>
                </a: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69" name="Rectangle 9">
                <a:extLst>
                  <a:ext uri="{FF2B5EF4-FFF2-40B4-BE49-F238E27FC236}">
                    <a16:creationId xmlns:a16="http://schemas.microsoft.com/office/drawing/2014/main" id="{473BCDAF-5ADA-40AA-9CBA-4BB6EDDC45AB}"/>
                  </a:ext>
                </a:extLst>
              </p:cNvPr>
              <p:cNvSpPr/>
              <p:nvPr/>
            </p:nvSpPr>
            <p:spPr>
              <a:xfrm rot="16200004">
                <a:off x="2994052" y="30137833"/>
                <a:ext cx="2399696" cy="359715"/>
              </a:xfrm>
              <a:prstGeom prst="rect">
                <a:avLst/>
              </a:prstGeom>
              <a:solidFill>
                <a:srgbClr val="F89528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128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IN</a:t>
                </a: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0" name="Rectangle 10">
                <a:extLst>
                  <a:ext uri="{FF2B5EF4-FFF2-40B4-BE49-F238E27FC236}">
                    <a16:creationId xmlns:a16="http://schemas.microsoft.com/office/drawing/2014/main" id="{767D6F43-7894-4FB7-B60F-E4A75835D860}"/>
                  </a:ext>
                </a:extLst>
              </p:cNvPr>
              <p:cNvSpPr/>
              <p:nvPr/>
            </p:nvSpPr>
            <p:spPr>
              <a:xfrm rot="16200004">
                <a:off x="3439027" y="30138528"/>
                <a:ext cx="2399696" cy="359715"/>
              </a:xfrm>
              <a:prstGeom prst="rect">
                <a:avLst/>
              </a:prstGeom>
              <a:solidFill>
                <a:srgbClr val="FBD80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L-ReLU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1" name="Rectangle 11">
                <a:extLst>
                  <a:ext uri="{FF2B5EF4-FFF2-40B4-BE49-F238E27FC236}">
                    <a16:creationId xmlns:a16="http://schemas.microsoft.com/office/drawing/2014/main" id="{D18DE245-46B1-4542-B7E9-D3F1E0743EEA}"/>
                  </a:ext>
                </a:extLst>
              </p:cNvPr>
              <p:cNvSpPr/>
              <p:nvPr/>
            </p:nvSpPr>
            <p:spPr>
              <a:xfrm rot="16200004">
                <a:off x="3998890" y="30227869"/>
                <a:ext cx="2399696" cy="181032"/>
              </a:xfrm>
              <a:prstGeom prst="rect">
                <a:avLst/>
              </a:prstGeom>
              <a:solidFill>
                <a:srgbClr val="F89528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2" name="Rectangle 13">
                <a:extLst>
                  <a:ext uri="{FF2B5EF4-FFF2-40B4-BE49-F238E27FC236}">
                    <a16:creationId xmlns:a16="http://schemas.microsoft.com/office/drawing/2014/main" id="{E16CFB71-CABB-4EBE-A20C-8B41F290A6AE}"/>
                  </a:ext>
                </a:extLst>
              </p:cNvPr>
              <p:cNvSpPr/>
              <p:nvPr/>
            </p:nvSpPr>
            <p:spPr>
              <a:xfrm rot="16200004">
                <a:off x="3758129" y="30227869"/>
                <a:ext cx="2399696" cy="181032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3" name="Rectangle 14">
                <a:extLst>
                  <a:ext uri="{FF2B5EF4-FFF2-40B4-BE49-F238E27FC236}">
                    <a16:creationId xmlns:a16="http://schemas.microsoft.com/office/drawing/2014/main" id="{B3C96256-C745-46A9-B4D6-0FD49E0B4FE5}"/>
                  </a:ext>
                </a:extLst>
              </p:cNvPr>
              <p:cNvSpPr/>
              <p:nvPr/>
            </p:nvSpPr>
            <p:spPr>
              <a:xfrm rot="16200004">
                <a:off x="4309691" y="30127344"/>
                <a:ext cx="2399696" cy="382082"/>
              </a:xfrm>
              <a:prstGeom prst="rect">
                <a:avLst/>
              </a:prstGeom>
              <a:solidFill>
                <a:srgbClr val="278FC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00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Elementwise Sum</a:t>
                </a:r>
                <a:endParaRPr lang="en-US" sz="2300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74" name="Groupe 76">
              <a:extLst>
                <a:ext uri="{FF2B5EF4-FFF2-40B4-BE49-F238E27FC236}">
                  <a16:creationId xmlns:a16="http://schemas.microsoft.com/office/drawing/2014/main" id="{156D2519-D446-4511-A15D-7632071F4795}"/>
                </a:ext>
              </a:extLst>
            </p:cNvPr>
            <p:cNvGrpSpPr/>
            <p:nvPr/>
          </p:nvGrpSpPr>
          <p:grpSpPr>
            <a:xfrm>
              <a:off x="5875770" y="34926525"/>
              <a:ext cx="663241" cy="2731879"/>
              <a:chOff x="5875770" y="28952445"/>
              <a:chExt cx="663241" cy="2731879"/>
            </a:xfrm>
          </p:grpSpPr>
          <p:sp>
            <p:nvSpPr>
              <p:cNvPr id="75" name="Rectangle 16">
                <a:extLst>
                  <a:ext uri="{FF2B5EF4-FFF2-40B4-BE49-F238E27FC236}">
                    <a16:creationId xmlns:a16="http://schemas.microsoft.com/office/drawing/2014/main" id="{E7D80F21-0BB5-4A0C-9E82-294BF69CFA88}"/>
                  </a:ext>
                </a:extLst>
              </p:cNvPr>
              <p:cNvSpPr/>
              <p:nvPr/>
            </p:nvSpPr>
            <p:spPr>
              <a:xfrm rot="16200004">
                <a:off x="4841451" y="29986764"/>
                <a:ext cx="2731879" cy="663241"/>
              </a:xfrm>
              <a:prstGeom prst="rect">
                <a:avLst/>
              </a:prstGeom>
              <a:solidFill>
                <a:srgbClr val="2D287F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6" name="Rectangle 17">
                <a:extLst>
                  <a:ext uri="{FF2B5EF4-FFF2-40B4-BE49-F238E27FC236}">
                    <a16:creationId xmlns:a16="http://schemas.microsoft.com/office/drawing/2014/main" id="{77A196B6-F371-471A-BBD5-ACC36370B9C1}"/>
                  </a:ext>
                </a:extLst>
              </p:cNvPr>
              <p:cNvSpPr/>
              <p:nvPr/>
            </p:nvSpPr>
            <p:spPr>
              <a:xfrm rot="16200004">
                <a:off x="4744753" y="30284758"/>
                <a:ext cx="2399696" cy="67254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7" name="Rectangle 18">
                <a:extLst>
                  <a:ext uri="{FF2B5EF4-FFF2-40B4-BE49-F238E27FC236}">
                    <a16:creationId xmlns:a16="http://schemas.microsoft.com/office/drawing/2014/main" id="{5F3E4069-329A-4710-8650-42DB80EE8827}"/>
                  </a:ext>
                </a:extLst>
              </p:cNvPr>
              <p:cNvSpPr/>
              <p:nvPr/>
            </p:nvSpPr>
            <p:spPr>
              <a:xfrm rot="16200004">
                <a:off x="4847669" y="30284758"/>
                <a:ext cx="2399696" cy="67254"/>
              </a:xfrm>
              <a:prstGeom prst="rect">
                <a:avLst/>
              </a:prstGeom>
              <a:solidFill>
                <a:srgbClr val="ED7D31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69AD5069-421C-497A-96F7-E7A006B9C2E9}"/>
                  </a:ext>
                </a:extLst>
              </p:cNvPr>
              <p:cNvSpPr/>
              <p:nvPr/>
            </p:nvSpPr>
            <p:spPr>
              <a:xfrm rot="16200004">
                <a:off x="4950374" y="30284758"/>
                <a:ext cx="2399696" cy="67254"/>
              </a:xfrm>
              <a:prstGeom prst="rect">
                <a:avLst/>
              </a:prstGeom>
              <a:solidFill>
                <a:srgbClr val="FFC000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0A5C72-3F3B-4C44-B444-C75B9FC9F6D1}"/>
                  </a:ext>
                </a:extLst>
              </p:cNvPr>
              <p:cNvSpPr/>
              <p:nvPr/>
            </p:nvSpPr>
            <p:spPr>
              <a:xfrm rot="16200004">
                <a:off x="5053080" y="30284758"/>
                <a:ext cx="2399696" cy="67254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278FE6F2-1CB7-448C-A562-4B97F37FD664}"/>
                  </a:ext>
                </a:extLst>
              </p:cNvPr>
              <p:cNvSpPr/>
              <p:nvPr/>
            </p:nvSpPr>
            <p:spPr>
              <a:xfrm rot="16200004">
                <a:off x="5163164" y="30284758"/>
                <a:ext cx="2399696" cy="67254"/>
              </a:xfrm>
              <a:prstGeom prst="rect">
                <a:avLst/>
              </a:prstGeom>
              <a:solidFill>
                <a:srgbClr val="ED7D31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81" name="Rectangle 23">
                <a:extLst>
                  <a:ext uri="{FF2B5EF4-FFF2-40B4-BE49-F238E27FC236}">
                    <a16:creationId xmlns:a16="http://schemas.microsoft.com/office/drawing/2014/main" id="{BF8C9D07-F73E-4609-B1C2-BE09CCBFAAC8}"/>
                  </a:ext>
                </a:extLst>
              </p:cNvPr>
              <p:cNvSpPr/>
              <p:nvPr/>
            </p:nvSpPr>
            <p:spPr>
              <a:xfrm rot="16200004">
                <a:off x="5273112" y="30284758"/>
                <a:ext cx="2399696" cy="67254"/>
              </a:xfrm>
              <a:prstGeom prst="rect">
                <a:avLst/>
              </a:prstGeom>
              <a:solidFill>
                <a:srgbClr val="278FC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82" name="Rectangle 41">
              <a:extLst>
                <a:ext uri="{FF2B5EF4-FFF2-40B4-BE49-F238E27FC236}">
                  <a16:creationId xmlns:a16="http://schemas.microsoft.com/office/drawing/2014/main" id="{91CCD971-186E-4792-8E0A-70E258428BFD}"/>
                </a:ext>
              </a:extLst>
            </p:cNvPr>
            <p:cNvSpPr/>
            <p:nvPr/>
          </p:nvSpPr>
          <p:spPr>
            <a:xfrm rot="16200004">
              <a:off x="7124190" y="36078387"/>
              <a:ext cx="2731879" cy="409504"/>
            </a:xfrm>
            <a:prstGeom prst="rect">
              <a:avLst/>
            </a:prstGeom>
            <a:solidFill>
              <a:srgbClr val="8FAADC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Conv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grpSp>
          <p:nvGrpSpPr>
            <p:cNvPr id="83" name="Groupe 60">
              <a:extLst>
                <a:ext uri="{FF2B5EF4-FFF2-40B4-BE49-F238E27FC236}">
                  <a16:creationId xmlns:a16="http://schemas.microsoft.com/office/drawing/2014/main" id="{371306A4-602B-4F14-AD99-2F8800994A4C}"/>
                </a:ext>
              </a:extLst>
            </p:cNvPr>
            <p:cNvGrpSpPr/>
            <p:nvPr/>
          </p:nvGrpSpPr>
          <p:grpSpPr>
            <a:xfrm>
              <a:off x="9934106" y="34898371"/>
              <a:ext cx="1056369" cy="2731879"/>
              <a:chOff x="9934106" y="28924291"/>
              <a:chExt cx="1056369" cy="2731879"/>
            </a:xfrm>
          </p:grpSpPr>
          <p:sp>
            <p:nvSpPr>
              <p:cNvPr id="84" name="Rectangle 46">
                <a:extLst>
                  <a:ext uri="{FF2B5EF4-FFF2-40B4-BE49-F238E27FC236}">
                    <a16:creationId xmlns:a16="http://schemas.microsoft.com/office/drawing/2014/main" id="{D86CE59A-C4A0-46E2-AA5A-E8777B219AE5}"/>
                  </a:ext>
                </a:extLst>
              </p:cNvPr>
              <p:cNvSpPr/>
              <p:nvPr/>
            </p:nvSpPr>
            <p:spPr>
              <a:xfrm rot="16200004">
                <a:off x="9096351" y="29762046"/>
                <a:ext cx="2731879" cy="1056369"/>
              </a:xfrm>
              <a:prstGeom prst="rect">
                <a:avLst/>
              </a:prstGeom>
              <a:solidFill>
                <a:srgbClr val="278FC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85" name="Rectangle 47">
                <a:extLst>
                  <a:ext uri="{FF2B5EF4-FFF2-40B4-BE49-F238E27FC236}">
                    <a16:creationId xmlns:a16="http://schemas.microsoft.com/office/drawing/2014/main" id="{198210CF-5FB9-489D-AA07-5C73AD42ADB7}"/>
                  </a:ext>
                </a:extLst>
              </p:cNvPr>
              <p:cNvSpPr/>
              <p:nvPr/>
            </p:nvSpPr>
            <p:spPr>
              <a:xfrm rot="16200004">
                <a:off x="8952535" y="30155184"/>
                <a:ext cx="2399696" cy="270095"/>
              </a:xfrm>
              <a:prstGeom prst="rect">
                <a:avLst/>
              </a:prstGeom>
              <a:solidFill>
                <a:srgbClr val="B4C7E7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128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Conv</a:t>
                </a: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86" name="Rectangle 53">
                <a:extLst>
                  <a:ext uri="{FF2B5EF4-FFF2-40B4-BE49-F238E27FC236}">
                    <a16:creationId xmlns:a16="http://schemas.microsoft.com/office/drawing/2014/main" id="{C6728214-53BC-44C1-A633-3DA053318FCC}"/>
                  </a:ext>
                </a:extLst>
              </p:cNvPr>
              <p:cNvSpPr/>
              <p:nvPr/>
            </p:nvSpPr>
            <p:spPr>
              <a:xfrm rot="16200004">
                <a:off x="9273416" y="30155184"/>
                <a:ext cx="2399696" cy="270095"/>
              </a:xfrm>
              <a:prstGeom prst="rect">
                <a:avLst/>
              </a:prstGeom>
              <a:solidFill>
                <a:srgbClr val="44546A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PixelShuffler x2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87" name="Rectangle 54">
                <a:extLst>
                  <a:ext uri="{FF2B5EF4-FFF2-40B4-BE49-F238E27FC236}">
                    <a16:creationId xmlns:a16="http://schemas.microsoft.com/office/drawing/2014/main" id="{C7EAA66E-E19F-48C6-8CF1-62D68D1963A9}"/>
                  </a:ext>
                </a:extLst>
              </p:cNvPr>
              <p:cNvSpPr/>
              <p:nvPr/>
            </p:nvSpPr>
            <p:spPr>
              <a:xfrm rot="16200004">
                <a:off x="9601287" y="30155060"/>
                <a:ext cx="2399696" cy="270342"/>
              </a:xfrm>
              <a:prstGeom prst="rect">
                <a:avLst/>
              </a:prstGeom>
              <a:solidFill>
                <a:srgbClr val="FBD80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2393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</a:rPr>
                  <a:t>L-ReLU</a:t>
                </a: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88" name="Groupe 61">
              <a:extLst>
                <a:ext uri="{FF2B5EF4-FFF2-40B4-BE49-F238E27FC236}">
                  <a16:creationId xmlns:a16="http://schemas.microsoft.com/office/drawing/2014/main" id="{618C26BE-B55F-494E-B88E-5E5DADB738FA}"/>
                </a:ext>
              </a:extLst>
            </p:cNvPr>
            <p:cNvGrpSpPr/>
            <p:nvPr/>
          </p:nvGrpSpPr>
          <p:grpSpPr>
            <a:xfrm>
              <a:off x="11035948" y="34898363"/>
              <a:ext cx="743882" cy="2731888"/>
              <a:chOff x="11035948" y="28924283"/>
              <a:chExt cx="743882" cy="2731888"/>
            </a:xfrm>
          </p:grpSpPr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DA0A5D3B-B421-44F5-AD5D-7208BD708AB9}"/>
                  </a:ext>
                </a:extLst>
              </p:cNvPr>
              <p:cNvSpPr/>
              <p:nvPr/>
            </p:nvSpPr>
            <p:spPr>
              <a:xfrm rot="16200004">
                <a:off x="10041945" y="29918286"/>
                <a:ext cx="2731888" cy="743882"/>
              </a:xfrm>
              <a:prstGeom prst="rect">
                <a:avLst/>
              </a:prstGeom>
              <a:solidFill>
                <a:srgbClr val="278FC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90" name="Rectangle 56">
                <a:extLst>
                  <a:ext uri="{FF2B5EF4-FFF2-40B4-BE49-F238E27FC236}">
                    <a16:creationId xmlns:a16="http://schemas.microsoft.com/office/drawing/2014/main" id="{3AF9A7AB-C300-4A02-97BC-6441AFC50205}"/>
                  </a:ext>
                </a:extLst>
              </p:cNvPr>
              <p:cNvSpPr/>
              <p:nvPr/>
            </p:nvSpPr>
            <p:spPr>
              <a:xfrm rot="16200004">
                <a:off x="10001465" y="30224555"/>
                <a:ext cx="2399705" cy="131326"/>
              </a:xfrm>
              <a:prstGeom prst="rect">
                <a:avLst/>
              </a:prstGeom>
              <a:solidFill>
                <a:srgbClr val="BDD7EE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91" name="Rectangle 57">
                <a:extLst>
                  <a:ext uri="{FF2B5EF4-FFF2-40B4-BE49-F238E27FC236}">
                    <a16:creationId xmlns:a16="http://schemas.microsoft.com/office/drawing/2014/main" id="{C2AE51A9-1A8F-4353-A5FF-C80B02CFCAD3}"/>
                  </a:ext>
                </a:extLst>
              </p:cNvPr>
              <p:cNvSpPr/>
              <p:nvPr/>
            </p:nvSpPr>
            <p:spPr>
              <a:xfrm rot="16200004">
                <a:off x="10210662" y="30224555"/>
                <a:ext cx="2399705" cy="131326"/>
              </a:xfrm>
              <a:prstGeom prst="rect">
                <a:avLst/>
              </a:prstGeom>
              <a:solidFill>
                <a:srgbClr val="44546A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92" name="Rectangle 58">
                <a:extLst>
                  <a:ext uri="{FF2B5EF4-FFF2-40B4-BE49-F238E27FC236}">
                    <a16:creationId xmlns:a16="http://schemas.microsoft.com/office/drawing/2014/main" id="{B57E8DFF-2E86-4F39-9597-6D12AAF9630F}"/>
                  </a:ext>
                </a:extLst>
              </p:cNvPr>
              <p:cNvSpPr/>
              <p:nvPr/>
            </p:nvSpPr>
            <p:spPr>
              <a:xfrm rot="16200004">
                <a:off x="10416072" y="30224555"/>
                <a:ext cx="2399705" cy="131326"/>
              </a:xfrm>
              <a:prstGeom prst="rect">
                <a:avLst/>
              </a:prstGeom>
              <a:solidFill>
                <a:srgbClr val="FBD80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93" name="Rectangle 59">
              <a:extLst>
                <a:ext uri="{FF2B5EF4-FFF2-40B4-BE49-F238E27FC236}">
                  <a16:creationId xmlns:a16="http://schemas.microsoft.com/office/drawing/2014/main" id="{ACC00E10-7748-4365-9957-DBB46B835B3F}"/>
                </a:ext>
              </a:extLst>
            </p:cNvPr>
            <p:cNvSpPr/>
            <p:nvPr/>
          </p:nvSpPr>
          <p:spPr>
            <a:xfrm rot="16200004">
              <a:off x="10754441" y="36078387"/>
              <a:ext cx="2731879" cy="409504"/>
            </a:xfrm>
            <a:prstGeom prst="rect">
              <a:avLst/>
            </a:prstGeom>
            <a:solidFill>
              <a:srgbClr val="8FAADC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Conv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4" name="Flèche : droite 71">
              <a:extLst>
                <a:ext uri="{FF2B5EF4-FFF2-40B4-BE49-F238E27FC236}">
                  <a16:creationId xmlns:a16="http://schemas.microsoft.com/office/drawing/2014/main" id="{0E9D989E-ED5B-48C0-9F7C-E148C13FAD55}"/>
                </a:ext>
              </a:extLst>
            </p:cNvPr>
            <p:cNvSpPr/>
            <p:nvPr/>
          </p:nvSpPr>
          <p:spPr>
            <a:xfrm rot="16200004">
              <a:off x="5252378" y="37704162"/>
              <a:ext cx="537402" cy="132322"/>
            </a:xfrm>
            <a:custGeom>
              <a:avLst>
                <a:gd name="f0" fmla="val 18922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4C7E7"/>
            </a:solidFill>
            <a:ln cap="flat">
              <a:noFill/>
              <a:prstDash val="solid"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grpSp>
          <p:nvGrpSpPr>
            <p:cNvPr id="95" name="Groupe 77">
              <a:extLst>
                <a:ext uri="{FF2B5EF4-FFF2-40B4-BE49-F238E27FC236}">
                  <a16:creationId xmlns:a16="http://schemas.microsoft.com/office/drawing/2014/main" id="{D1DA8438-C4DF-4AC3-ADDA-A2253CA4BE0F}"/>
                </a:ext>
              </a:extLst>
            </p:cNvPr>
            <p:cNvGrpSpPr/>
            <p:nvPr/>
          </p:nvGrpSpPr>
          <p:grpSpPr>
            <a:xfrm>
              <a:off x="6657106" y="34935843"/>
              <a:ext cx="663241" cy="2731879"/>
              <a:chOff x="6657106" y="28961763"/>
              <a:chExt cx="663241" cy="2731879"/>
            </a:xfrm>
          </p:grpSpPr>
          <p:sp>
            <p:nvSpPr>
              <p:cNvPr id="96" name="Rectangle 78">
                <a:extLst>
                  <a:ext uri="{FF2B5EF4-FFF2-40B4-BE49-F238E27FC236}">
                    <a16:creationId xmlns:a16="http://schemas.microsoft.com/office/drawing/2014/main" id="{AB21A871-67ED-44E5-8997-F2E03176C481}"/>
                  </a:ext>
                </a:extLst>
              </p:cNvPr>
              <p:cNvSpPr/>
              <p:nvPr/>
            </p:nvSpPr>
            <p:spPr>
              <a:xfrm rot="16200004">
                <a:off x="5622787" y="29996082"/>
                <a:ext cx="2731879" cy="663241"/>
              </a:xfrm>
              <a:prstGeom prst="rect">
                <a:avLst/>
              </a:prstGeom>
              <a:solidFill>
                <a:srgbClr val="2D287F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97" name="Rectangle 79">
                <a:extLst>
                  <a:ext uri="{FF2B5EF4-FFF2-40B4-BE49-F238E27FC236}">
                    <a16:creationId xmlns:a16="http://schemas.microsoft.com/office/drawing/2014/main" id="{1900A661-9374-4994-828B-3D31C8E8D501}"/>
                  </a:ext>
                </a:extLst>
              </p:cNvPr>
              <p:cNvSpPr/>
              <p:nvPr/>
            </p:nvSpPr>
            <p:spPr>
              <a:xfrm rot="16200004">
                <a:off x="5526081" y="30294076"/>
                <a:ext cx="2399696" cy="67254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98" name="Rectangle 80">
                <a:extLst>
                  <a:ext uri="{FF2B5EF4-FFF2-40B4-BE49-F238E27FC236}">
                    <a16:creationId xmlns:a16="http://schemas.microsoft.com/office/drawing/2014/main" id="{EBF5077F-3275-455C-B984-9A63A6208061}"/>
                  </a:ext>
                </a:extLst>
              </p:cNvPr>
              <p:cNvSpPr/>
              <p:nvPr/>
            </p:nvSpPr>
            <p:spPr>
              <a:xfrm rot="16200004">
                <a:off x="5628996" y="30294076"/>
                <a:ext cx="2399696" cy="67254"/>
              </a:xfrm>
              <a:prstGeom prst="rect">
                <a:avLst/>
              </a:prstGeom>
              <a:solidFill>
                <a:srgbClr val="ED7D31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99" name="Rectangle 81">
                <a:extLst>
                  <a:ext uri="{FF2B5EF4-FFF2-40B4-BE49-F238E27FC236}">
                    <a16:creationId xmlns:a16="http://schemas.microsoft.com/office/drawing/2014/main" id="{380189D6-F265-4989-AAD3-570953773716}"/>
                  </a:ext>
                </a:extLst>
              </p:cNvPr>
              <p:cNvSpPr/>
              <p:nvPr/>
            </p:nvSpPr>
            <p:spPr>
              <a:xfrm rot="16200004">
                <a:off x="5731693" y="30294076"/>
                <a:ext cx="2399696" cy="67254"/>
              </a:xfrm>
              <a:prstGeom prst="rect">
                <a:avLst/>
              </a:prstGeom>
              <a:solidFill>
                <a:srgbClr val="FFC000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0" name="Rectangle 82">
                <a:extLst>
                  <a:ext uri="{FF2B5EF4-FFF2-40B4-BE49-F238E27FC236}">
                    <a16:creationId xmlns:a16="http://schemas.microsoft.com/office/drawing/2014/main" id="{3652C535-DFCC-4CB1-852F-26A870871433}"/>
                  </a:ext>
                </a:extLst>
              </p:cNvPr>
              <p:cNvSpPr/>
              <p:nvPr/>
            </p:nvSpPr>
            <p:spPr>
              <a:xfrm rot="16200004">
                <a:off x="5834416" y="30294076"/>
                <a:ext cx="2399696" cy="67254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1" name="Rectangle 83">
                <a:extLst>
                  <a:ext uri="{FF2B5EF4-FFF2-40B4-BE49-F238E27FC236}">
                    <a16:creationId xmlns:a16="http://schemas.microsoft.com/office/drawing/2014/main" id="{E8FF47B5-6DAC-43CB-8499-6883E4F80A82}"/>
                  </a:ext>
                </a:extLst>
              </p:cNvPr>
              <p:cNvSpPr/>
              <p:nvPr/>
            </p:nvSpPr>
            <p:spPr>
              <a:xfrm rot="16200004">
                <a:off x="5944492" y="30294076"/>
                <a:ext cx="2399696" cy="67254"/>
              </a:xfrm>
              <a:prstGeom prst="rect">
                <a:avLst/>
              </a:prstGeom>
              <a:solidFill>
                <a:srgbClr val="ED7D31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2" name="Rectangle 84">
                <a:extLst>
                  <a:ext uri="{FF2B5EF4-FFF2-40B4-BE49-F238E27FC236}">
                    <a16:creationId xmlns:a16="http://schemas.microsoft.com/office/drawing/2014/main" id="{CA7E3022-7DDA-4544-BE60-CFB0D9854344}"/>
                  </a:ext>
                </a:extLst>
              </p:cNvPr>
              <p:cNvSpPr/>
              <p:nvPr/>
            </p:nvSpPr>
            <p:spPr>
              <a:xfrm rot="16200004">
                <a:off x="6054448" y="30294076"/>
                <a:ext cx="2399696" cy="67254"/>
              </a:xfrm>
              <a:prstGeom prst="rect">
                <a:avLst/>
              </a:prstGeom>
              <a:solidFill>
                <a:srgbClr val="278FC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103" name="Groupe 85">
              <a:extLst>
                <a:ext uri="{FF2B5EF4-FFF2-40B4-BE49-F238E27FC236}">
                  <a16:creationId xmlns:a16="http://schemas.microsoft.com/office/drawing/2014/main" id="{F4A2F356-A44B-419E-AF31-EAE3B01D127D}"/>
                </a:ext>
              </a:extLst>
            </p:cNvPr>
            <p:cNvGrpSpPr/>
            <p:nvPr/>
          </p:nvGrpSpPr>
          <p:grpSpPr>
            <a:xfrm>
              <a:off x="7441561" y="34926525"/>
              <a:ext cx="663241" cy="2731879"/>
              <a:chOff x="7441561" y="28952445"/>
              <a:chExt cx="663241" cy="2731879"/>
            </a:xfrm>
          </p:grpSpPr>
          <p:sp>
            <p:nvSpPr>
              <p:cNvPr id="104" name="Rectangle 86">
                <a:extLst>
                  <a:ext uri="{FF2B5EF4-FFF2-40B4-BE49-F238E27FC236}">
                    <a16:creationId xmlns:a16="http://schemas.microsoft.com/office/drawing/2014/main" id="{885E2E62-8382-4128-B0AC-C0F2B747EA30}"/>
                  </a:ext>
                </a:extLst>
              </p:cNvPr>
              <p:cNvSpPr/>
              <p:nvPr/>
            </p:nvSpPr>
            <p:spPr>
              <a:xfrm rot="16200004">
                <a:off x="6407242" y="29986764"/>
                <a:ext cx="2731879" cy="663241"/>
              </a:xfrm>
              <a:prstGeom prst="rect">
                <a:avLst/>
              </a:prstGeom>
              <a:solidFill>
                <a:srgbClr val="2D287F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5" name="Rectangle 87">
                <a:extLst>
                  <a:ext uri="{FF2B5EF4-FFF2-40B4-BE49-F238E27FC236}">
                    <a16:creationId xmlns:a16="http://schemas.microsoft.com/office/drawing/2014/main" id="{4D0295F6-173E-4D94-9B69-1109A0EEF237}"/>
                  </a:ext>
                </a:extLst>
              </p:cNvPr>
              <p:cNvSpPr/>
              <p:nvPr/>
            </p:nvSpPr>
            <p:spPr>
              <a:xfrm rot="16200004">
                <a:off x="6310544" y="30284758"/>
                <a:ext cx="2399696" cy="67254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6" name="Rectangle 88">
                <a:extLst>
                  <a:ext uri="{FF2B5EF4-FFF2-40B4-BE49-F238E27FC236}">
                    <a16:creationId xmlns:a16="http://schemas.microsoft.com/office/drawing/2014/main" id="{341593E2-E84D-4892-8B2C-183B9E52303F}"/>
                  </a:ext>
                </a:extLst>
              </p:cNvPr>
              <p:cNvSpPr/>
              <p:nvPr/>
            </p:nvSpPr>
            <p:spPr>
              <a:xfrm rot="16200004">
                <a:off x="6413451" y="30284758"/>
                <a:ext cx="2399696" cy="67254"/>
              </a:xfrm>
              <a:prstGeom prst="rect">
                <a:avLst/>
              </a:prstGeom>
              <a:solidFill>
                <a:srgbClr val="ED7D31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7" name="Rectangle 89">
                <a:extLst>
                  <a:ext uri="{FF2B5EF4-FFF2-40B4-BE49-F238E27FC236}">
                    <a16:creationId xmlns:a16="http://schemas.microsoft.com/office/drawing/2014/main" id="{EADD8B5B-5AA1-4945-AB54-D5DC2C99A945}"/>
                  </a:ext>
                </a:extLst>
              </p:cNvPr>
              <p:cNvSpPr/>
              <p:nvPr/>
            </p:nvSpPr>
            <p:spPr>
              <a:xfrm rot="16200004">
                <a:off x="6516156" y="30284758"/>
                <a:ext cx="2399696" cy="67254"/>
              </a:xfrm>
              <a:prstGeom prst="rect">
                <a:avLst/>
              </a:prstGeom>
              <a:solidFill>
                <a:srgbClr val="FFC000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8" name="Rectangle 90">
                <a:extLst>
                  <a:ext uri="{FF2B5EF4-FFF2-40B4-BE49-F238E27FC236}">
                    <a16:creationId xmlns:a16="http://schemas.microsoft.com/office/drawing/2014/main" id="{8D36F0A5-67BE-461B-99F8-FC395C192A8B}"/>
                  </a:ext>
                </a:extLst>
              </p:cNvPr>
              <p:cNvSpPr/>
              <p:nvPr/>
            </p:nvSpPr>
            <p:spPr>
              <a:xfrm rot="16200004">
                <a:off x="6618862" y="30284758"/>
                <a:ext cx="2399696" cy="67254"/>
              </a:xfrm>
              <a:prstGeom prst="rect">
                <a:avLst/>
              </a:prstGeom>
              <a:solidFill>
                <a:srgbClr val="8FAADC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128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9" name="Rectangle 91">
                <a:extLst>
                  <a:ext uri="{FF2B5EF4-FFF2-40B4-BE49-F238E27FC236}">
                    <a16:creationId xmlns:a16="http://schemas.microsoft.com/office/drawing/2014/main" id="{07D1498E-58E5-4B3A-AE9B-768DE985BB0A}"/>
                  </a:ext>
                </a:extLst>
              </p:cNvPr>
              <p:cNvSpPr/>
              <p:nvPr/>
            </p:nvSpPr>
            <p:spPr>
              <a:xfrm rot="16200004">
                <a:off x="6728937" y="30284758"/>
                <a:ext cx="2399696" cy="67254"/>
              </a:xfrm>
              <a:prstGeom prst="rect">
                <a:avLst/>
              </a:prstGeom>
              <a:solidFill>
                <a:srgbClr val="ED7D31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10" name="Rectangle 92">
                <a:extLst>
                  <a:ext uri="{FF2B5EF4-FFF2-40B4-BE49-F238E27FC236}">
                    <a16:creationId xmlns:a16="http://schemas.microsoft.com/office/drawing/2014/main" id="{54816F26-098E-42E5-9A21-EA095A6B1B6F}"/>
                  </a:ext>
                </a:extLst>
              </p:cNvPr>
              <p:cNvSpPr/>
              <p:nvPr/>
            </p:nvSpPr>
            <p:spPr>
              <a:xfrm rot="16200004">
                <a:off x="6838903" y="30284758"/>
                <a:ext cx="2399696" cy="67254"/>
              </a:xfrm>
              <a:prstGeom prst="rect">
                <a:avLst/>
              </a:prstGeom>
              <a:solidFill>
                <a:srgbClr val="278FC3"/>
              </a:solidFill>
              <a:ln w="12701" cap="flat">
                <a:solidFill>
                  <a:srgbClr val="16143F"/>
                </a:solidFill>
                <a:prstDash val="solid"/>
                <a:miter/>
              </a:ln>
            </p:spPr>
            <p:txBody>
              <a:bodyPr vert="horz" wrap="square" lIns="121587" tIns="60789" rIns="121587" bIns="60789" anchor="ctr" anchorCtr="1" compatLnSpc="1">
                <a:noAutofit/>
              </a:bodyPr>
              <a:lstStyle/>
              <a:p>
                <a:pPr marL="0" marR="0" lvl="0" indent="0" algn="ctr" defTabSz="121587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111" name="Rectangle 94">
              <a:extLst>
                <a:ext uri="{FF2B5EF4-FFF2-40B4-BE49-F238E27FC236}">
                  <a16:creationId xmlns:a16="http://schemas.microsoft.com/office/drawing/2014/main" id="{7F60DBF1-56C9-4A39-ADAF-C385FFB01C2B}"/>
                </a:ext>
              </a:extLst>
            </p:cNvPr>
            <p:cNvSpPr/>
            <p:nvPr/>
          </p:nvSpPr>
          <p:spPr>
            <a:xfrm rot="16200004">
              <a:off x="4409013" y="36913055"/>
              <a:ext cx="53757" cy="2188854"/>
            </a:xfrm>
            <a:prstGeom prst="rect">
              <a:avLst/>
            </a:prstGeom>
            <a:solidFill>
              <a:srgbClr val="B4C7E7"/>
            </a:solidFill>
            <a:ln w="12701" cap="flat">
              <a:solidFill>
                <a:srgbClr val="B4C7E7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12" name="Rectangle 95">
              <a:extLst>
                <a:ext uri="{FF2B5EF4-FFF2-40B4-BE49-F238E27FC236}">
                  <a16:creationId xmlns:a16="http://schemas.microsoft.com/office/drawing/2014/main" id="{C0E12857-2CF6-4B23-A4D0-37A02A6EC4C2}"/>
                </a:ext>
              </a:extLst>
            </p:cNvPr>
            <p:cNvSpPr/>
            <p:nvPr/>
          </p:nvSpPr>
          <p:spPr>
            <a:xfrm>
              <a:off x="3333024" y="37296275"/>
              <a:ext cx="46844" cy="738030"/>
            </a:xfrm>
            <a:prstGeom prst="rect">
              <a:avLst/>
            </a:prstGeom>
            <a:solidFill>
              <a:srgbClr val="B4C7E7"/>
            </a:solidFill>
            <a:ln w="12701" cap="flat">
              <a:solidFill>
                <a:srgbClr val="B4C7E7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13" name="Rectangle 96">
              <a:extLst>
                <a:ext uri="{FF2B5EF4-FFF2-40B4-BE49-F238E27FC236}">
                  <a16:creationId xmlns:a16="http://schemas.microsoft.com/office/drawing/2014/main" id="{A621119E-13D9-46FE-9143-B144E7F99EB4}"/>
                </a:ext>
              </a:extLst>
            </p:cNvPr>
            <p:cNvSpPr/>
            <p:nvPr/>
          </p:nvSpPr>
          <p:spPr>
            <a:xfrm>
              <a:off x="3155210" y="37298717"/>
              <a:ext cx="44357" cy="928225"/>
            </a:xfrm>
            <a:prstGeom prst="rect">
              <a:avLst/>
            </a:prstGeom>
            <a:solidFill>
              <a:srgbClr val="B4C7E7"/>
            </a:solidFill>
            <a:ln w="12701" cap="flat">
              <a:solidFill>
                <a:srgbClr val="B4C7E7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14" name="Rectangle 97">
              <a:extLst>
                <a:ext uri="{FF2B5EF4-FFF2-40B4-BE49-F238E27FC236}">
                  <a16:creationId xmlns:a16="http://schemas.microsoft.com/office/drawing/2014/main" id="{FD07321A-5843-45D9-A7B9-A2B038414D79}"/>
                </a:ext>
              </a:extLst>
            </p:cNvPr>
            <p:cNvSpPr/>
            <p:nvPr/>
          </p:nvSpPr>
          <p:spPr>
            <a:xfrm rot="16200004">
              <a:off x="6365765" y="34996683"/>
              <a:ext cx="53757" cy="6407511"/>
            </a:xfrm>
            <a:prstGeom prst="rect">
              <a:avLst/>
            </a:prstGeom>
            <a:solidFill>
              <a:srgbClr val="B4C7E7"/>
            </a:solidFill>
            <a:ln w="12701" cap="flat">
              <a:solidFill>
                <a:srgbClr val="B4C7E7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15" name="Rectangle 42">
              <a:extLst>
                <a:ext uri="{FF2B5EF4-FFF2-40B4-BE49-F238E27FC236}">
                  <a16:creationId xmlns:a16="http://schemas.microsoft.com/office/drawing/2014/main" id="{3D10622D-2138-4CB0-B72B-AAAAEE7B7CB6}"/>
                </a:ext>
              </a:extLst>
            </p:cNvPr>
            <p:cNvSpPr/>
            <p:nvPr/>
          </p:nvSpPr>
          <p:spPr>
            <a:xfrm rot="16200004">
              <a:off x="8223317" y="36078387"/>
              <a:ext cx="2731879" cy="409504"/>
            </a:xfrm>
            <a:prstGeom prst="rect">
              <a:avLst/>
            </a:prstGeom>
            <a:solidFill>
              <a:srgbClr val="278FC3"/>
            </a:solidFill>
            <a:ln w="12701" cap="flat">
              <a:solidFill>
                <a:srgbClr val="16143F"/>
              </a:solidFill>
              <a:prstDash val="solid"/>
              <a:miter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Elementwise Sum</a:t>
              </a: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16" name="Flèche : droite 99">
              <a:extLst>
                <a:ext uri="{FF2B5EF4-FFF2-40B4-BE49-F238E27FC236}">
                  <a16:creationId xmlns:a16="http://schemas.microsoft.com/office/drawing/2014/main" id="{25844015-DCF4-4A66-B668-90C565784ED4}"/>
                </a:ext>
              </a:extLst>
            </p:cNvPr>
            <p:cNvSpPr/>
            <p:nvPr/>
          </p:nvSpPr>
          <p:spPr>
            <a:xfrm rot="16200004">
              <a:off x="9304505" y="37877762"/>
              <a:ext cx="578257" cy="132322"/>
            </a:xfrm>
            <a:custGeom>
              <a:avLst>
                <a:gd name="f0" fmla="val 19111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4C7E7"/>
            </a:solidFill>
            <a:ln cap="flat">
              <a:noFill/>
              <a:prstDash val="solid"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17" name="Image 108">
              <a:extLst>
                <a:ext uri="{FF2B5EF4-FFF2-40B4-BE49-F238E27FC236}">
                  <a16:creationId xmlns:a16="http://schemas.microsoft.com/office/drawing/2014/main" id="{CA6C341B-64F3-4DE6-8AE3-BEA8E04C8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45249" y="36430686"/>
              <a:ext cx="1209970" cy="121841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18" name="Image 109">
              <a:extLst>
                <a:ext uri="{FF2B5EF4-FFF2-40B4-BE49-F238E27FC236}">
                  <a16:creationId xmlns:a16="http://schemas.microsoft.com/office/drawing/2014/main" id="{66E7F726-357F-4980-837A-C9406090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250" y="35162532"/>
              <a:ext cx="603696" cy="60789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9" name="ZoneTexte 110">
              <a:extLst>
                <a:ext uri="{FF2B5EF4-FFF2-40B4-BE49-F238E27FC236}">
                  <a16:creationId xmlns:a16="http://schemas.microsoft.com/office/drawing/2014/main" id="{8812DED1-2116-46A8-AFDD-E77FB2E65F87}"/>
                </a:ext>
              </a:extLst>
            </p:cNvPr>
            <p:cNvSpPr txBox="1"/>
            <p:nvPr/>
          </p:nvSpPr>
          <p:spPr>
            <a:xfrm>
              <a:off x="13939570" y="36407351"/>
              <a:ext cx="877202" cy="76512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1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SR</a:t>
              </a:r>
              <a:endParaRPr lang="en-US" sz="2393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0" name="ZoneTexte 111">
              <a:extLst>
                <a:ext uri="{FF2B5EF4-FFF2-40B4-BE49-F238E27FC236}">
                  <a16:creationId xmlns:a16="http://schemas.microsoft.com/office/drawing/2014/main" id="{C82717B5-0D28-474A-B41D-B805A3DB44BB}"/>
                </a:ext>
              </a:extLst>
            </p:cNvPr>
            <p:cNvSpPr txBox="1"/>
            <p:nvPr/>
          </p:nvSpPr>
          <p:spPr>
            <a:xfrm>
              <a:off x="854973" y="35109442"/>
              <a:ext cx="854726" cy="76512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1" i="0" u="none" strike="noStrike" kern="0" cap="none" spc="0" baseline="0">
                  <a:solidFill>
                    <a:srgbClr val="FFFFFF"/>
                  </a:solidFill>
                  <a:uFillTx/>
                  <a:latin typeface="Calibri"/>
                </a:rPr>
                <a:t>LR</a:t>
              </a:r>
              <a:endParaRPr lang="en-US" sz="2393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1" name="ZoneTexte 113">
              <a:extLst>
                <a:ext uri="{FF2B5EF4-FFF2-40B4-BE49-F238E27FC236}">
                  <a16:creationId xmlns:a16="http://schemas.microsoft.com/office/drawing/2014/main" id="{B936899D-8159-42A2-8B6D-1880E6271571}"/>
                </a:ext>
              </a:extLst>
            </p:cNvPr>
            <p:cNvSpPr txBox="1"/>
            <p:nvPr/>
          </p:nvSpPr>
          <p:spPr>
            <a:xfrm>
              <a:off x="5623907" y="37701583"/>
              <a:ext cx="3767254" cy="82896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659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skip connection</a:t>
              </a:r>
              <a:endParaRPr lang="en-US" sz="2659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2" name="Rectangle 124">
              <a:extLst>
                <a:ext uri="{FF2B5EF4-FFF2-40B4-BE49-F238E27FC236}">
                  <a16:creationId xmlns:a16="http://schemas.microsoft.com/office/drawing/2014/main" id="{4C640093-A9DE-4BE5-8D10-849A3F1EC0C4}"/>
                </a:ext>
              </a:extLst>
            </p:cNvPr>
            <p:cNvSpPr/>
            <p:nvPr/>
          </p:nvSpPr>
          <p:spPr>
            <a:xfrm>
              <a:off x="5734202" y="33936916"/>
              <a:ext cx="416015" cy="344673"/>
            </a:xfrm>
            <a:prstGeom prst="rect">
              <a:avLst/>
            </a:pr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21587" tIns="60789" rIns="121587" bIns="60789" anchor="ctr" anchorCtr="1" compatLnSpc="1">
              <a:noAutofit/>
            </a:bodyPr>
            <a:lstStyle/>
            <a:p>
              <a:pPr marL="0" marR="0" lvl="0" indent="0" algn="ctr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393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5" name="ZoneTexte 1023">
              <a:extLst>
                <a:ext uri="{FF2B5EF4-FFF2-40B4-BE49-F238E27FC236}">
                  <a16:creationId xmlns:a16="http://schemas.microsoft.com/office/drawing/2014/main" id="{88B863AB-99D0-412F-A3F3-DB99A2E6AEC1}"/>
                </a:ext>
              </a:extLst>
            </p:cNvPr>
            <p:cNvSpPr txBox="1"/>
            <p:nvPr/>
          </p:nvSpPr>
          <p:spPr>
            <a:xfrm>
              <a:off x="4858499" y="33861908"/>
              <a:ext cx="3767254" cy="76512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rPr>
                <a:t>N </a:t>
              </a:r>
              <a:r>
                <a:rPr lang="fr-FR" sz="2393" b="0" i="0" u="none" strike="noStrike" kern="0" cap="none" spc="0" baseline="0" dirty="0" err="1">
                  <a:solidFill>
                    <a:srgbClr val="000000"/>
                  </a:solidFill>
                  <a:uFillTx/>
                  <a:latin typeface="Calibri"/>
                </a:rPr>
                <a:t>Residual</a:t>
              </a:r>
              <a:r>
                <a:rPr lang="fr-FR" sz="2393" b="0" i="0" u="none" strike="noStrike" kern="0" cap="none" spc="0" baseline="0" dirty="0">
                  <a:solidFill>
                    <a:srgbClr val="000000"/>
                  </a:solidFill>
                  <a:uFillTx/>
                  <a:latin typeface="Calibri"/>
                </a:rPr>
                <a:t> blocks</a:t>
              </a:r>
              <a:endParaRPr lang="en-US" sz="2393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6" name="ZoneTexte 152">
              <a:extLst>
                <a:ext uri="{FF2B5EF4-FFF2-40B4-BE49-F238E27FC236}">
                  <a16:creationId xmlns:a16="http://schemas.microsoft.com/office/drawing/2014/main" id="{6E2E007A-1FDE-4C3E-A146-F25A03B0826C}"/>
                </a:ext>
              </a:extLst>
            </p:cNvPr>
            <p:cNvSpPr txBox="1"/>
            <p:nvPr/>
          </p:nvSpPr>
          <p:spPr>
            <a:xfrm>
              <a:off x="9592741" y="38460883"/>
              <a:ext cx="2038718" cy="70157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128" b="0" i="0" u="none" strike="noStrike" kern="0" cap="none" spc="0" baseline="0">
                  <a:solidFill>
                    <a:srgbClr val="000000"/>
                  </a:solidFill>
                  <a:uFillTx/>
                  <a:latin typeface="Calibri"/>
                </a:rPr>
                <a:t>k3n512s1</a:t>
              </a:r>
              <a:endParaRPr lang="en-US" sz="2128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7D00E905-8E61-4E1C-BD78-5F0674798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879" y="38907734"/>
              <a:ext cx="902075" cy="902075"/>
            </a:xfrm>
            <a:prstGeom prst="rect">
              <a:avLst/>
            </a:prstGeom>
          </p:spPr>
        </p:pic>
        <p:sp>
          <p:nvSpPr>
            <p:cNvPr id="124" name="ZoneTexte 110">
              <a:extLst>
                <a:ext uri="{FF2B5EF4-FFF2-40B4-BE49-F238E27FC236}">
                  <a16:creationId xmlns:a16="http://schemas.microsoft.com/office/drawing/2014/main" id="{C5044BD6-33FE-45DB-A0DA-89D3AB773832}"/>
                </a:ext>
              </a:extLst>
            </p:cNvPr>
            <p:cNvSpPr txBox="1"/>
            <p:nvPr/>
          </p:nvSpPr>
          <p:spPr>
            <a:xfrm>
              <a:off x="2128302" y="38881342"/>
              <a:ext cx="762947" cy="13389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21587" tIns="60789" rIns="121587" bIns="60789" anchor="t" anchorCtr="0" compatLnSpc="1">
              <a:spAutoFit/>
            </a:bodyPr>
            <a:lstStyle/>
            <a:p>
              <a:pPr marL="0" marR="0" lvl="0" indent="0" algn="l" defTabSz="121587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393" b="1" i="0" u="none" strike="noStrike" kern="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SR</a:t>
              </a:r>
              <a:endParaRPr lang="en-US" sz="2393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pic>
        <p:nvPicPr>
          <p:cNvPr id="152" name="Image 151">
            <a:extLst>
              <a:ext uri="{FF2B5EF4-FFF2-40B4-BE49-F238E27FC236}">
                <a16:creationId xmlns:a16="http://schemas.microsoft.com/office/drawing/2014/main" id="{72B583DC-2494-411B-A796-6341145859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77" b="45629"/>
          <a:stretch/>
        </p:blipFill>
        <p:spPr>
          <a:xfrm>
            <a:off x="18185183" y="7055039"/>
            <a:ext cx="3482204" cy="3415807"/>
          </a:xfrm>
          <a:prstGeom prst="rect">
            <a:avLst/>
          </a:prstGeom>
        </p:spPr>
      </p:pic>
      <p:pic>
        <p:nvPicPr>
          <p:cNvPr id="153" name="Image 152">
            <a:extLst>
              <a:ext uri="{FF2B5EF4-FFF2-40B4-BE49-F238E27FC236}">
                <a16:creationId xmlns:a16="http://schemas.microsoft.com/office/drawing/2014/main" id="{FACD66AC-A88B-496E-A05C-204B875DA8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1033" r="40007" b="44596"/>
          <a:stretch/>
        </p:blipFill>
        <p:spPr>
          <a:xfrm>
            <a:off x="18185180" y="10623381"/>
            <a:ext cx="3482207" cy="3415807"/>
          </a:xfrm>
          <a:prstGeom prst="rect">
            <a:avLst/>
          </a:prstGeom>
        </p:spPr>
      </p:pic>
      <p:pic>
        <p:nvPicPr>
          <p:cNvPr id="154" name="Image 153">
            <a:extLst>
              <a:ext uri="{FF2B5EF4-FFF2-40B4-BE49-F238E27FC236}">
                <a16:creationId xmlns:a16="http://schemas.microsoft.com/office/drawing/2014/main" id="{AC444449-F1D2-4B18-A3B2-B6E0A89659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885" r="40263" b="44744"/>
          <a:stretch/>
        </p:blipFill>
        <p:spPr>
          <a:xfrm>
            <a:off x="18163192" y="24778570"/>
            <a:ext cx="3506334" cy="3415807"/>
          </a:xfrm>
          <a:prstGeom prst="rect">
            <a:avLst/>
          </a:prstGeom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5BEFA9AF-6330-452A-B2C8-3CE0E495A5A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1060" r="40483" b="44568"/>
          <a:stretch/>
        </p:blipFill>
        <p:spPr>
          <a:xfrm>
            <a:off x="18193672" y="21212152"/>
            <a:ext cx="3482204" cy="3415807"/>
          </a:xfrm>
          <a:prstGeom prst="rect">
            <a:avLst/>
          </a:prstGeom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0B74F759-88AA-4893-BB77-2ED0E189A2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t="1297" r="40111" b="44332"/>
          <a:stretch/>
        </p:blipFill>
        <p:spPr>
          <a:xfrm>
            <a:off x="18193672" y="14161053"/>
            <a:ext cx="3482204" cy="3415807"/>
          </a:xfrm>
          <a:prstGeom prst="rect">
            <a:avLst/>
          </a:prstGeom>
        </p:spPr>
      </p:pic>
      <p:pic>
        <p:nvPicPr>
          <p:cNvPr id="157" name="Image 156">
            <a:extLst>
              <a:ext uri="{FF2B5EF4-FFF2-40B4-BE49-F238E27FC236}">
                <a16:creationId xmlns:a16="http://schemas.microsoft.com/office/drawing/2014/main" id="{0BA76381-4886-4FEF-8A92-FA4D05C001B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" t="960" r="40468" b="44669"/>
          <a:stretch/>
        </p:blipFill>
        <p:spPr>
          <a:xfrm>
            <a:off x="18193672" y="17698725"/>
            <a:ext cx="3482204" cy="3415807"/>
          </a:xfrm>
          <a:prstGeom prst="rect">
            <a:avLst/>
          </a:prstGeom>
        </p:spPr>
      </p:pic>
      <p:pic>
        <p:nvPicPr>
          <p:cNvPr id="158" name="Image 157">
            <a:extLst>
              <a:ext uri="{FF2B5EF4-FFF2-40B4-BE49-F238E27FC236}">
                <a16:creationId xmlns:a16="http://schemas.microsoft.com/office/drawing/2014/main" id="{E8963202-6C2C-4591-9202-1FE02EB16D0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1033" r="40267" b="44596"/>
          <a:stretch/>
        </p:blipFill>
        <p:spPr>
          <a:xfrm>
            <a:off x="18205737" y="28323276"/>
            <a:ext cx="3482204" cy="3415807"/>
          </a:xfrm>
          <a:prstGeom prst="rect">
            <a:avLst/>
          </a:prstGeom>
        </p:spPr>
      </p:pic>
      <p:pic>
        <p:nvPicPr>
          <p:cNvPr id="159" name="Image 158">
            <a:extLst>
              <a:ext uri="{FF2B5EF4-FFF2-40B4-BE49-F238E27FC236}">
                <a16:creationId xmlns:a16="http://schemas.microsoft.com/office/drawing/2014/main" id="{EA72870C-FCE0-4267-ACA1-E7F17A4978F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3" t="55792" r="28296" b="8908"/>
          <a:stretch/>
        </p:blipFill>
        <p:spPr>
          <a:xfrm>
            <a:off x="21850034" y="10614969"/>
            <a:ext cx="3502811" cy="3415807"/>
          </a:xfrm>
          <a:prstGeom prst="rect">
            <a:avLst/>
          </a:prstGeom>
        </p:spPr>
      </p:pic>
      <p:pic>
        <p:nvPicPr>
          <p:cNvPr id="160" name="Image 159">
            <a:extLst>
              <a:ext uri="{FF2B5EF4-FFF2-40B4-BE49-F238E27FC236}">
                <a16:creationId xmlns:a16="http://schemas.microsoft.com/office/drawing/2014/main" id="{6FDA7B8F-CD95-426D-A2F9-20E5AE2B15B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5" t="55899" r="28515" b="8801"/>
          <a:stretch/>
        </p:blipFill>
        <p:spPr>
          <a:xfrm>
            <a:off x="21850034" y="17713146"/>
            <a:ext cx="3502810" cy="3415805"/>
          </a:xfrm>
          <a:prstGeom prst="rect">
            <a:avLst/>
          </a:prstGeom>
        </p:spPr>
      </p:pic>
      <p:pic>
        <p:nvPicPr>
          <p:cNvPr id="161" name="Image 160">
            <a:extLst>
              <a:ext uri="{FF2B5EF4-FFF2-40B4-BE49-F238E27FC236}">
                <a16:creationId xmlns:a16="http://schemas.microsoft.com/office/drawing/2014/main" id="{91532402-F185-4759-989E-00DAF63F0D6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55827" r="28220" b="8873"/>
          <a:stretch/>
        </p:blipFill>
        <p:spPr>
          <a:xfrm>
            <a:off x="21846138" y="24772665"/>
            <a:ext cx="3485608" cy="3415807"/>
          </a:xfrm>
          <a:prstGeom prst="rect">
            <a:avLst/>
          </a:prstGeom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A90E714A-D760-44AE-9B41-394E200C271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t="55851" r="28766" b="8850"/>
          <a:stretch/>
        </p:blipFill>
        <p:spPr>
          <a:xfrm>
            <a:off x="21856425" y="14161053"/>
            <a:ext cx="3485608" cy="3415805"/>
          </a:xfrm>
          <a:prstGeom prst="rect">
            <a:avLst/>
          </a:prstGeom>
        </p:spPr>
      </p:pic>
      <p:pic>
        <p:nvPicPr>
          <p:cNvPr id="163" name="Image 162">
            <a:extLst>
              <a:ext uri="{FF2B5EF4-FFF2-40B4-BE49-F238E27FC236}">
                <a16:creationId xmlns:a16="http://schemas.microsoft.com/office/drawing/2014/main" id="{FE9D3655-4749-4A43-9054-8B12185B49C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2" t="56061" r="29077" b="8640"/>
          <a:stretch/>
        </p:blipFill>
        <p:spPr>
          <a:xfrm>
            <a:off x="21853481" y="7055039"/>
            <a:ext cx="3502812" cy="3415807"/>
          </a:xfrm>
          <a:prstGeom prst="rect">
            <a:avLst/>
          </a:prstGeom>
        </p:spPr>
      </p:pic>
      <p:pic>
        <p:nvPicPr>
          <p:cNvPr id="164" name="Image 163">
            <a:extLst>
              <a:ext uri="{FF2B5EF4-FFF2-40B4-BE49-F238E27FC236}">
                <a16:creationId xmlns:a16="http://schemas.microsoft.com/office/drawing/2014/main" id="{509D9285-2B38-4379-966D-313CCD8B996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2" t="55873" r="28568" b="8829"/>
          <a:stretch/>
        </p:blipFill>
        <p:spPr>
          <a:xfrm>
            <a:off x="21822692" y="21229474"/>
            <a:ext cx="3502812" cy="3415806"/>
          </a:xfrm>
          <a:prstGeom prst="rect">
            <a:avLst/>
          </a:prstGeom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81D481CE-8E9D-4C6E-9231-8EE9C25C211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9" t="55729" r="28491" b="8813"/>
          <a:stretch/>
        </p:blipFill>
        <p:spPr>
          <a:xfrm>
            <a:off x="21853483" y="28301966"/>
            <a:ext cx="3502810" cy="3415805"/>
          </a:xfrm>
          <a:prstGeom prst="rect">
            <a:avLst/>
          </a:prstGeom>
        </p:spPr>
      </p:pic>
      <p:pic>
        <p:nvPicPr>
          <p:cNvPr id="166" name="Image 165">
            <a:extLst>
              <a:ext uri="{FF2B5EF4-FFF2-40B4-BE49-F238E27FC236}">
                <a16:creationId xmlns:a16="http://schemas.microsoft.com/office/drawing/2014/main" id="{07D84646-66AD-41F1-89C6-CF7B2041CC6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89" b="74126"/>
          <a:stretch/>
        </p:blipFill>
        <p:spPr>
          <a:xfrm>
            <a:off x="25509726" y="21212152"/>
            <a:ext cx="3674267" cy="3415807"/>
          </a:xfrm>
          <a:prstGeom prst="rect">
            <a:avLst/>
          </a:prstGeom>
        </p:spPr>
      </p:pic>
      <p:pic>
        <p:nvPicPr>
          <p:cNvPr id="167" name="Image 166">
            <a:extLst>
              <a:ext uri="{FF2B5EF4-FFF2-40B4-BE49-F238E27FC236}">
                <a16:creationId xmlns:a16="http://schemas.microsoft.com/office/drawing/2014/main" id="{621F797C-2BAB-42E1-ADCC-853FCD36A45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89" b="74126"/>
          <a:stretch/>
        </p:blipFill>
        <p:spPr>
          <a:xfrm>
            <a:off x="25491883" y="14154103"/>
            <a:ext cx="3674267" cy="3415807"/>
          </a:xfrm>
          <a:prstGeom prst="rect">
            <a:avLst/>
          </a:prstGeom>
        </p:spPr>
      </p:pic>
      <p:pic>
        <p:nvPicPr>
          <p:cNvPr id="168" name="Image 167">
            <a:extLst>
              <a:ext uri="{FF2B5EF4-FFF2-40B4-BE49-F238E27FC236}">
                <a16:creationId xmlns:a16="http://schemas.microsoft.com/office/drawing/2014/main" id="{584A35FC-6535-431C-BE5A-91048DF5CC7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18" b="74126"/>
          <a:stretch/>
        </p:blipFill>
        <p:spPr>
          <a:xfrm>
            <a:off x="25509730" y="7055039"/>
            <a:ext cx="3679866" cy="3415807"/>
          </a:xfrm>
          <a:prstGeom prst="rect">
            <a:avLst/>
          </a:prstGeom>
        </p:spPr>
      </p:pic>
      <p:pic>
        <p:nvPicPr>
          <p:cNvPr id="169" name="Image 168">
            <a:extLst>
              <a:ext uri="{FF2B5EF4-FFF2-40B4-BE49-F238E27FC236}">
                <a16:creationId xmlns:a16="http://schemas.microsoft.com/office/drawing/2014/main" id="{C5E18814-4E6D-4E4F-B4FE-16FAFA45238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25" b="74125"/>
          <a:stretch/>
        </p:blipFill>
        <p:spPr>
          <a:xfrm>
            <a:off x="25509727" y="10616264"/>
            <a:ext cx="3679869" cy="3415810"/>
          </a:xfrm>
          <a:prstGeom prst="rect">
            <a:avLst/>
          </a:prstGeom>
        </p:spPr>
      </p:pic>
      <p:pic>
        <p:nvPicPr>
          <p:cNvPr id="170" name="Image 169">
            <a:extLst>
              <a:ext uri="{FF2B5EF4-FFF2-40B4-BE49-F238E27FC236}">
                <a16:creationId xmlns:a16="http://schemas.microsoft.com/office/drawing/2014/main" id="{9DE1DBAB-498C-4124-BDC3-8EDDA75C2096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25" b="74125"/>
          <a:stretch/>
        </p:blipFill>
        <p:spPr>
          <a:xfrm>
            <a:off x="25518542" y="17697460"/>
            <a:ext cx="3679869" cy="3415810"/>
          </a:xfrm>
          <a:prstGeom prst="rect">
            <a:avLst/>
          </a:prstGeom>
        </p:spPr>
      </p:pic>
      <p:pic>
        <p:nvPicPr>
          <p:cNvPr id="171" name="Image 170">
            <a:extLst>
              <a:ext uri="{FF2B5EF4-FFF2-40B4-BE49-F238E27FC236}">
                <a16:creationId xmlns:a16="http://schemas.microsoft.com/office/drawing/2014/main" id="{20BAC591-6BF6-4D66-BFFD-C15B6684A0F7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24" b="74126"/>
          <a:stretch/>
        </p:blipFill>
        <p:spPr>
          <a:xfrm>
            <a:off x="25502537" y="24779048"/>
            <a:ext cx="3679866" cy="3415807"/>
          </a:xfrm>
          <a:prstGeom prst="rect">
            <a:avLst/>
          </a:prstGeom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A1EC19FD-1F8B-4E70-8067-347750743DA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21" b="74126"/>
          <a:stretch/>
        </p:blipFill>
        <p:spPr>
          <a:xfrm>
            <a:off x="25502534" y="28293737"/>
            <a:ext cx="3679869" cy="3415810"/>
          </a:xfrm>
          <a:prstGeom prst="rect">
            <a:avLst/>
          </a:prstGeom>
        </p:spPr>
      </p:pic>
      <p:sp>
        <p:nvSpPr>
          <p:cNvPr id="123" name="ZoneTexte 122">
            <a:extLst>
              <a:ext uri="{FF2B5EF4-FFF2-40B4-BE49-F238E27FC236}">
                <a16:creationId xmlns:a16="http://schemas.microsoft.com/office/drawing/2014/main" id="{FA230C7B-4B9A-4487-8CCC-B42E6D96CE0B}"/>
              </a:ext>
            </a:extLst>
          </p:cNvPr>
          <p:cNvSpPr txBox="1"/>
          <p:nvPr/>
        </p:nvSpPr>
        <p:spPr>
          <a:xfrm>
            <a:off x="15959858" y="8143736"/>
            <a:ext cx="1882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latin typeface="Cambria" panose="02040503050406030204" pitchFamily="18" charset="0"/>
                <a:ea typeface="Cambria" panose="02040503050406030204" pitchFamily="18" charset="0"/>
              </a:rPr>
              <a:t>Nearest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9C1C485-06E2-4F8D-B70F-B4E293A6784A}"/>
              </a:ext>
            </a:extLst>
          </p:cNvPr>
          <p:cNvSpPr txBox="1"/>
          <p:nvPr/>
        </p:nvSpPr>
        <p:spPr>
          <a:xfrm>
            <a:off x="15868663" y="11738649"/>
            <a:ext cx="1800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>
                <a:latin typeface="Cambria" panose="02040503050406030204" pitchFamily="18" charset="0"/>
                <a:ea typeface="Cambria" panose="02040503050406030204" pitchFamily="18" charset="0"/>
              </a:rPr>
              <a:t>Bicubic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87EFCE1A-DBF9-44BE-BFC2-0788A1F40701}"/>
              </a:ext>
            </a:extLst>
          </p:cNvPr>
          <p:cNvSpPr txBox="1"/>
          <p:nvPr/>
        </p:nvSpPr>
        <p:spPr>
          <a:xfrm>
            <a:off x="16248398" y="15569023"/>
            <a:ext cx="115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Cambria" panose="02040503050406030204" pitchFamily="18" charset="0"/>
                <a:ea typeface="Cambria" panose="02040503050406030204" pitchFamily="18" charset="0"/>
              </a:rPr>
              <a:t>MSE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9C5958C2-F9A9-4F5C-838E-2E899C32AC05}"/>
              </a:ext>
            </a:extLst>
          </p:cNvPr>
          <p:cNvSpPr txBox="1"/>
          <p:nvPr/>
        </p:nvSpPr>
        <p:spPr>
          <a:xfrm>
            <a:off x="15446092" y="18979382"/>
            <a:ext cx="2629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latin typeface="Cambria" panose="02040503050406030204" pitchFamily="18" charset="0"/>
                <a:ea typeface="Cambria" panose="02040503050406030204" pitchFamily="18" charset="0"/>
              </a:rPr>
              <a:t>Edge + FFT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E0B52CC7-22AD-434F-8661-349D0EB3435E}"/>
              </a:ext>
            </a:extLst>
          </p:cNvPr>
          <p:cNvSpPr txBox="1"/>
          <p:nvPr/>
        </p:nvSpPr>
        <p:spPr>
          <a:xfrm>
            <a:off x="16023113" y="22624315"/>
            <a:ext cx="1161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latin typeface="Cambria" panose="02040503050406030204" pitchFamily="18" charset="0"/>
                <a:ea typeface="Cambria" panose="02040503050406030204" pitchFamily="18" charset="0"/>
              </a:rPr>
              <a:t>GAN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B6463EEA-BE64-4C3D-8875-1FB715B3F541}"/>
              </a:ext>
            </a:extLst>
          </p:cNvPr>
          <p:cNvSpPr txBox="1"/>
          <p:nvPr/>
        </p:nvSpPr>
        <p:spPr>
          <a:xfrm>
            <a:off x="16046278" y="26196941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latin typeface="Cambria" panose="02040503050406030204" pitchFamily="18" charset="0"/>
                <a:ea typeface="Cambria" panose="02040503050406030204" pitchFamily="18" charset="0"/>
              </a:rPr>
              <a:t>Ours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0" name="ZoneTexte 179">
            <a:extLst>
              <a:ext uri="{FF2B5EF4-FFF2-40B4-BE49-F238E27FC236}">
                <a16:creationId xmlns:a16="http://schemas.microsoft.com/office/drawing/2014/main" id="{9B23796D-42CA-4BA8-831C-C16082D4F751}"/>
              </a:ext>
            </a:extLst>
          </p:cNvPr>
          <p:cNvSpPr txBox="1"/>
          <p:nvPr/>
        </p:nvSpPr>
        <p:spPr>
          <a:xfrm>
            <a:off x="15868663" y="29596995"/>
            <a:ext cx="18298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latin typeface="Cambria" panose="02040503050406030204" pitchFamily="18" charset="0"/>
                <a:ea typeface="Cambria" panose="02040503050406030204" pitchFamily="18" charset="0"/>
              </a:rPr>
              <a:t>Ground</a:t>
            </a:r>
          </a:p>
          <a:p>
            <a:pPr algn="ctr"/>
            <a:r>
              <a:rPr lang="fr-FR" sz="4000" dirty="0" err="1">
                <a:latin typeface="Cambria" panose="02040503050406030204" pitchFamily="18" charset="0"/>
                <a:ea typeface="Cambria" panose="02040503050406030204" pitchFamily="18" charset="0"/>
              </a:rPr>
              <a:t>truth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0415E585-1574-42D6-A59E-76DC892E2839}"/>
              </a:ext>
            </a:extLst>
          </p:cNvPr>
          <p:cNvSpPr txBox="1"/>
          <p:nvPr/>
        </p:nvSpPr>
        <p:spPr>
          <a:xfrm>
            <a:off x="19509932" y="5987509"/>
            <a:ext cx="91723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500" dirty="0">
                <a:latin typeface="Cambria" panose="02040503050406030204" pitchFamily="18" charset="0"/>
                <a:ea typeface="Cambria" panose="02040503050406030204" pitchFamily="18" charset="0"/>
              </a:rPr>
              <a:t>8x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82AB4DC-C0FC-48EC-9BAD-ABAF4C135694}"/>
              </a:ext>
            </a:extLst>
          </p:cNvPr>
          <p:cNvGrpSpPr/>
          <p:nvPr/>
        </p:nvGrpSpPr>
        <p:grpSpPr>
          <a:xfrm>
            <a:off x="616090" y="26614639"/>
            <a:ext cx="14677429" cy="11832686"/>
            <a:chOff x="15644595" y="9636549"/>
            <a:chExt cx="14677429" cy="118326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ZoneTexte 17">
                  <a:extLst>
                    <a:ext uri="{FF2B5EF4-FFF2-40B4-BE49-F238E27FC236}">
                      <a16:creationId xmlns:a16="http://schemas.microsoft.com/office/drawing/2014/main" id="{9E3A7299-9D99-41B6-9A8E-54C672971B97}"/>
                    </a:ext>
                  </a:extLst>
                </p:cNvPr>
                <p:cNvSpPr txBox="1"/>
                <p:nvPr/>
              </p:nvSpPr>
              <p:spPr>
                <a:xfrm>
                  <a:off x="16453544" y="12011559"/>
                  <a:ext cx="12617720" cy="1636858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0" tIns="0" rIns="0" bIns="0" anchor="t" anchorCtr="0" compatLnSpc="1">
                  <a:spAutoFit/>
                </a:bodyPr>
                <a:lstStyle/>
                <a:p>
                  <a:pPr lvl="0" defTabSz="45720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45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Applying the Fourier transform to image</a:t>
                  </a:r>
                  <a:r>
                    <a:rPr lang="en-US" sz="45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45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45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sz="4500" dirty="0"/>
                    <a:t> </a:t>
                  </a:r>
                  <a:r>
                    <a:rPr lang="en-US" sz="45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yields</a:t>
                  </a:r>
                  <a:r>
                    <a:rPr lang="en-US" sz="4500" dirty="0"/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45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4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4500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</m:groupChr>
                      <m:sSub>
                        <m:sSubPr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45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45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r-FR" sz="4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 lang="en-US" sz="4500" b="0" u="none" strike="noStrike" kern="1200" cap="none" spc="0" baseline="0" dirty="0">
                    <a:solidFill>
                      <a:srgbClr val="000000"/>
                    </a:solidFill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36" name="ZoneTexte 17">
                  <a:extLst>
                    <a:ext uri="{FF2B5EF4-FFF2-40B4-BE49-F238E27FC236}">
                      <a16:creationId xmlns:a16="http://schemas.microsoft.com/office/drawing/2014/main" id="{9E3A7299-9D99-41B6-9A8E-54C672971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544" y="12011559"/>
                  <a:ext cx="12617720" cy="1636858"/>
                </a:xfrm>
                <a:prstGeom prst="rect">
                  <a:avLst/>
                </a:prstGeom>
                <a:blipFill>
                  <a:blip r:embed="rId29"/>
                  <a:stretch>
                    <a:fillRect l="-2754" t="-11940"/>
                  </a:stretch>
                </a:blipFill>
                <a:ln cap="flat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ZoneTexte 26">
                  <a:extLst>
                    <a:ext uri="{FF2B5EF4-FFF2-40B4-BE49-F238E27FC236}">
                      <a16:creationId xmlns:a16="http://schemas.microsoft.com/office/drawing/2014/main" id="{15D86E28-17EF-448D-89EF-B98B04363F7D}"/>
                    </a:ext>
                  </a:extLst>
                </p:cNvPr>
                <p:cNvSpPr txBox="1"/>
                <p:nvPr/>
              </p:nvSpPr>
              <p:spPr>
                <a:xfrm>
                  <a:off x="17157934" y="13614515"/>
                  <a:ext cx="8012322" cy="861774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lvl="0" defTabSz="45720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5000" i="0"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5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fr-FR" sz="5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5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50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fr-FR" sz="5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50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ambria Math" pitchFamily="18"/>
                      <a:ea typeface="Cambria Math" pitchFamily="18"/>
                    </a:rPr>
                    <a:t> 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000" b="0" i="1" u="none" strike="noStrike" kern="1200" cap="none" spc="0" baseline="0" dirty="0" smtClean="0">
                              <a:solidFill>
                                <a:srgbClr val="000000"/>
                              </a:solidFill>
                              <a:uFillTx/>
                              <a:latin typeface="Cambria Math" panose="02040503050406030204" pitchFamily="18" charset="0"/>
                              <a:ea typeface="Cambria Math" pitchFamily="18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5000" b="0" i="1" u="none" strike="noStrike" kern="1200" cap="none" spc="0" baseline="0" dirty="0" smtClean="0">
                                  <a:solidFill>
                                    <a:srgbClr val="000000"/>
                                  </a:solidFill>
                                  <a:uFillTx/>
                                  <a:latin typeface="Cambria Math" panose="02040503050406030204" pitchFamily="18" charset="0"/>
                                  <a:ea typeface="Cambria Math" pitchFamily="1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itchFamily="1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500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5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fr-FR" sz="5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5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itchFamily="1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500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5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lang="fr-FR" sz="5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fr-FR" sz="5000" b="0" i="1" u="none" strike="noStrike" kern="1200" cap="none" spc="0" baseline="0" dirty="0" smtClean="0">
                              <a:solidFill>
                                <a:srgbClr val="000000"/>
                              </a:solidFill>
                              <a:uFillTx/>
                              <a:latin typeface="Cambria Math" panose="02040503050406030204" pitchFamily="18" charset="0"/>
                              <a:ea typeface="Cambria Math" pitchFamily="18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5000" b="0" i="0" u="none" strike="noStrike" kern="1200" cap="none" spc="0" baseline="-25000" dirty="0">
                    <a:solidFill>
                      <a:srgbClr val="000000"/>
                    </a:solidFill>
                    <a:uFillTx/>
                    <a:latin typeface="Cambria Math" pitchFamily="18"/>
                    <a:ea typeface="Cambria Math" pitchFamily="18"/>
                  </a:endParaRPr>
                </a:p>
              </p:txBody>
            </p:sp>
          </mc:Choice>
          <mc:Fallback xmlns="">
            <p:sp>
              <p:nvSpPr>
                <p:cNvPr id="137" name="ZoneTexte 26">
                  <a:extLst>
                    <a:ext uri="{FF2B5EF4-FFF2-40B4-BE49-F238E27FC236}">
                      <a16:creationId xmlns:a16="http://schemas.microsoft.com/office/drawing/2014/main" id="{15D86E28-17EF-448D-89EF-B98B04363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7934" y="13614515"/>
                  <a:ext cx="8012322" cy="861774"/>
                </a:xfrm>
                <a:prstGeom prst="rect">
                  <a:avLst/>
                </a:prstGeom>
                <a:blipFill>
                  <a:blip r:embed="rId30"/>
                  <a:stretch>
                    <a:fillRect t="-16901" b="-38028"/>
                  </a:stretch>
                </a:blipFill>
                <a:ln cap="flat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58F54945-E1B7-4E26-8D7A-47302BAD463C}"/>
                </a:ext>
              </a:extLst>
            </p:cNvPr>
            <p:cNvSpPr txBox="1"/>
            <p:nvPr/>
          </p:nvSpPr>
          <p:spPr>
            <a:xfrm>
              <a:off x="15777264" y="14749457"/>
              <a:ext cx="508825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5000" b="1" kern="0" dirty="0" err="1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Adversarial</a:t>
              </a:r>
              <a:r>
                <a:rPr lang="fr-FR" sz="5000" b="1" kern="0" dirty="0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 </a:t>
              </a:r>
              <a:r>
                <a:rPr lang="fr-FR" sz="5000" b="1" kern="0" dirty="0" err="1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Loss</a:t>
              </a:r>
              <a:endParaRPr lang="fr-FR" sz="5000" b="1" kern="0" dirty="0">
                <a:solidFill>
                  <a:srgbClr val="000000"/>
                </a:solidFill>
                <a:latin typeface="Cambria" pitchFamily="18"/>
                <a:ea typeface="Cambria" pitchFamily="18"/>
              </a:endParaRPr>
            </a:p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ZoneTexte 141">
                  <a:extLst>
                    <a:ext uri="{FF2B5EF4-FFF2-40B4-BE49-F238E27FC236}">
                      <a16:creationId xmlns:a16="http://schemas.microsoft.com/office/drawing/2014/main" id="{0BD9A072-6FF6-44E9-A1C1-148AAC21C1C0}"/>
                    </a:ext>
                  </a:extLst>
                </p:cNvPr>
                <p:cNvSpPr txBox="1"/>
                <p:nvPr/>
              </p:nvSpPr>
              <p:spPr>
                <a:xfrm>
                  <a:off x="16383816" y="15606801"/>
                  <a:ext cx="12687448" cy="3677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4500" kern="0" dirty="0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Binary cross </a:t>
                  </a:r>
                  <a:r>
                    <a:rPr lang="fr-FR" sz="4500" kern="0" dirty="0" err="1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entropy</a:t>
                  </a:r>
                  <a:r>
                    <a:rPr lang="fr-FR" sz="4500" kern="0" dirty="0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 </a:t>
                  </a:r>
                  <a:r>
                    <a:rPr lang="fr-FR" sz="4500" kern="0" dirty="0" err="1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between</a:t>
                  </a:r>
                  <a:r>
                    <a:rPr lang="fr-FR" sz="4500" kern="0" dirty="0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 real </a:t>
                  </a:r>
                  <a:r>
                    <a:rPr lang="fr-FR" sz="4500" kern="0" dirty="0" err="1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samples</a:t>
                  </a:r>
                  <a:r>
                    <a:rPr lang="fr-FR" sz="4500" kern="0" dirty="0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 and </a:t>
                  </a:r>
                  <a:r>
                    <a:rPr lang="fr-FR" sz="4500" kern="0" dirty="0" err="1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generated</a:t>
                  </a:r>
                  <a:r>
                    <a:rPr lang="fr-FR" sz="4500" kern="0" dirty="0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 </a:t>
                  </a:r>
                  <a:r>
                    <a:rPr lang="fr-FR" sz="4500" kern="0" dirty="0" err="1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samples</a:t>
                  </a:r>
                  <a:r>
                    <a:rPr lang="fr-FR" sz="4500" kern="0" dirty="0">
                      <a:solidFill>
                        <a:srgbClr val="000000"/>
                      </a:solidFill>
                      <a:latin typeface="Cambria" pitchFamily="18"/>
                      <a:ea typeface="Cambria" pitchFamily="18"/>
                    </a:rPr>
                    <a:t>.</a:t>
                  </a:r>
                </a:p>
                <a:p>
                  <a:r>
                    <a:rPr lang="fr-FR" sz="450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Passing image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45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4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fr-FR" sz="450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lang="fr-FR" sz="4500" dirty="0" err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through</a:t>
                  </a:r>
                  <a:r>
                    <a:rPr lang="fr-FR" sz="450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the </a:t>
                  </a:r>
                  <a:r>
                    <a:rPr lang="fr-FR" sz="4500" dirty="0" err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discriminator</a:t>
                  </a:r>
                  <a:r>
                    <a:rPr lang="fr-FR" sz="450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lang="fr-FR" sz="4500" dirty="0" err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is</a:t>
                  </a:r>
                  <a:r>
                    <a:rPr lang="fr-FR" sz="450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lang="fr-FR" sz="4500" dirty="0" err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represented</a:t>
                  </a:r>
                  <a:r>
                    <a:rPr lang="fr-FR" sz="450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by the </a:t>
                  </a:r>
                  <a:r>
                    <a:rPr lang="fr-FR" sz="4500" dirty="0" err="1">
                      <a:solidFill>
                        <a:srgbClr val="00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operation</a:t>
                  </a:r>
                  <a:r>
                    <a:rPr lang="fr-FR" sz="4500" dirty="0">
                      <a:solidFill>
                        <a:srgbClr val="000000"/>
                      </a:solidFill>
                      <a:ea typeface="Cambria Math" pitchFamily="18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45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itchFamily="18"/>
                        </a:rPr>
                        <m:t>D</m:t>
                      </m:r>
                      <m:r>
                        <a:rPr lang="fr-FR" sz="4500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itchFamily="18"/>
                        </a:rPr>
                        <m:t>(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4500" i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45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fr-FR" sz="45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sz="4500" kern="0" dirty="0">
                    <a:solidFill>
                      <a:srgbClr val="000000"/>
                    </a:solidFill>
                    <a:latin typeface="Cambria" pitchFamily="18"/>
                    <a:ea typeface="Cambria" pitchFamily="18"/>
                  </a:endParaRPr>
                </a:p>
                <a:p>
                  <a:endParaRPr lang="fr-FR" sz="3500" kern="0" dirty="0">
                    <a:solidFill>
                      <a:srgbClr val="000000"/>
                    </a:solidFill>
                    <a:latin typeface="Cambria" pitchFamily="18"/>
                    <a:ea typeface="Cambria" pitchFamily="18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42" name="ZoneTexte 141">
                  <a:extLst>
                    <a:ext uri="{FF2B5EF4-FFF2-40B4-BE49-F238E27FC236}">
                      <a16:creationId xmlns:a16="http://schemas.microsoft.com/office/drawing/2014/main" id="{0BD9A072-6FF6-44E9-A1C1-148AAC21C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3816" y="15606801"/>
                  <a:ext cx="12687448" cy="3677930"/>
                </a:xfrm>
                <a:prstGeom prst="rect">
                  <a:avLst/>
                </a:prstGeom>
                <a:blipFill>
                  <a:blip r:embed="rId31"/>
                  <a:stretch>
                    <a:fillRect l="-2017" t="-34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ZoneTexte 144">
              <a:extLst>
                <a:ext uri="{FF2B5EF4-FFF2-40B4-BE49-F238E27FC236}">
                  <a16:creationId xmlns:a16="http://schemas.microsoft.com/office/drawing/2014/main" id="{EC8C0023-EFB9-4625-89ED-82EFD3A2575E}"/>
                </a:ext>
              </a:extLst>
            </p:cNvPr>
            <p:cNvSpPr txBox="1"/>
            <p:nvPr/>
          </p:nvSpPr>
          <p:spPr>
            <a:xfrm>
              <a:off x="16370569" y="10510649"/>
              <a:ext cx="1268744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500" kern="0" dirty="0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L1 </a:t>
              </a:r>
              <a:r>
                <a:rPr lang="fr-FR" sz="4500" kern="0" dirty="0" err="1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norm</a:t>
              </a:r>
              <a:r>
                <a:rPr lang="fr-FR" sz="4500" kern="0" dirty="0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 </a:t>
              </a:r>
              <a:r>
                <a:rPr lang="fr-FR" sz="4500" kern="0" dirty="0" err="1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between</a:t>
              </a:r>
              <a:r>
                <a:rPr lang="fr-FR" sz="4500" kern="0" dirty="0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 the magnitude </a:t>
              </a:r>
              <a:r>
                <a:rPr lang="fr-FR" sz="4500" kern="0" dirty="0" err="1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spectra</a:t>
              </a:r>
              <a:r>
                <a:rPr lang="fr-FR" sz="4500" kern="0" dirty="0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 of the </a:t>
              </a:r>
              <a:r>
                <a:rPr lang="fr-FR" sz="4500" kern="0" dirty="0" err="1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target</a:t>
              </a:r>
              <a:r>
                <a:rPr lang="fr-FR" sz="4500" kern="0" dirty="0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 image and the </a:t>
              </a:r>
              <a:r>
                <a:rPr lang="fr-FR" sz="4500" kern="0" dirty="0" err="1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generated</a:t>
              </a:r>
              <a:r>
                <a:rPr lang="fr-FR" sz="4500" kern="0" dirty="0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 image </a:t>
              </a:r>
            </a:p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ZoneTexte 26">
                  <a:extLst>
                    <a:ext uri="{FF2B5EF4-FFF2-40B4-BE49-F238E27FC236}">
                      <a16:creationId xmlns:a16="http://schemas.microsoft.com/office/drawing/2014/main" id="{3367F5E3-E3EA-41E7-8038-4946AE4347AB}"/>
                    </a:ext>
                  </a:extLst>
                </p:cNvPr>
                <p:cNvSpPr txBox="1"/>
                <p:nvPr/>
              </p:nvSpPr>
              <p:spPr>
                <a:xfrm>
                  <a:off x="17230228" y="18476198"/>
                  <a:ext cx="11630941" cy="989502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lvl="0" defTabSz="45720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5000" b="0" i="0" smtClean="0">
                              <a:latin typeface="Cambria Math" panose="02040503050406030204" pitchFamily="18" charset="0"/>
                            </a:rPr>
                            <m:t>GAN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5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5000" b="0" i="0" smtClean="0">
                                  <a:latin typeface="Cambria Math" panose="02040503050406030204" pitchFamily="18" charset="0"/>
                                </a:rPr>
                                <m:t>generated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50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ambria Math" pitchFamily="18"/>
                      <a:ea typeface="Cambria Math" pitchFamily="18"/>
                    </a:rPr>
                    <a:t> =</a:t>
                  </a:r>
                  <a:r>
                    <a:rPr lang="en-US" sz="5000" dirty="0">
                      <a:solidFill>
                        <a:srgbClr val="000000"/>
                      </a:solidFill>
                      <a:ea typeface="Cambria Math" pitchFamily="18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itchFamily="18"/>
                        </a:rPr>
                        <m:t>log</m:t>
                      </m:r>
                      <m:d>
                        <m:dPr>
                          <m:ctrlPr>
                            <a:rPr lang="en-US" sz="5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itchFamily="18"/>
                            </a:rPr>
                          </m:ctrlPr>
                        </m:dPr>
                        <m:e>
                          <m:r>
                            <a:rPr lang="fr-FR" sz="5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itchFamily="18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fr-FR" sz="5000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itchFamily="18"/>
                            </a:rPr>
                            <m:t>D</m:t>
                          </m:r>
                          <m:r>
                            <a:rPr lang="fr-FR" sz="5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itchFamily="18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5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5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5000" i="0">
                                  <a:latin typeface="Cambria Math" panose="02040503050406030204" pitchFamily="18" charset="0"/>
                                </a:rPr>
                                <m:t>generated</m:t>
                              </m:r>
                            </m:sub>
                          </m:sSub>
                          <m:r>
                            <a:rPr lang="fr-FR" sz="5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a14:m>
                  <a:endParaRPr lang="en-US" sz="5000" b="0" i="0" u="none" strike="noStrike" kern="1200" cap="none" spc="0" baseline="-25000" dirty="0">
                    <a:solidFill>
                      <a:srgbClr val="000000"/>
                    </a:solidFill>
                    <a:uFillTx/>
                    <a:latin typeface="Cambria Math" pitchFamily="18"/>
                    <a:ea typeface="Cambria Math" pitchFamily="18"/>
                  </a:endParaRPr>
                </a:p>
              </p:txBody>
            </p:sp>
          </mc:Choice>
          <mc:Fallback xmlns="">
            <p:sp>
              <p:nvSpPr>
                <p:cNvPr id="146" name="ZoneTexte 26">
                  <a:extLst>
                    <a:ext uri="{FF2B5EF4-FFF2-40B4-BE49-F238E27FC236}">
                      <a16:creationId xmlns:a16="http://schemas.microsoft.com/office/drawing/2014/main" id="{3367F5E3-E3EA-41E7-8038-4946AE434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0228" y="18476198"/>
                  <a:ext cx="11630941" cy="989502"/>
                </a:xfrm>
                <a:prstGeom prst="rect">
                  <a:avLst/>
                </a:prstGeom>
                <a:blipFill>
                  <a:blip r:embed="rId32"/>
                  <a:stretch>
                    <a:fillRect t="-10494" b="-24691"/>
                  </a:stretch>
                </a:blipFill>
                <a:ln cap="flat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D98F169C-82DE-49A0-8958-A07A414C7D11}"/>
                </a:ext>
              </a:extLst>
            </p:cNvPr>
            <p:cNvSpPr txBox="1"/>
            <p:nvPr/>
          </p:nvSpPr>
          <p:spPr>
            <a:xfrm>
              <a:off x="15644595" y="19654358"/>
              <a:ext cx="3183885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5000" b="1" kern="0" dirty="0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Total </a:t>
              </a:r>
              <a:r>
                <a:rPr lang="fr-FR" sz="5000" b="1" kern="0" dirty="0" err="1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Loss</a:t>
              </a:r>
              <a:endParaRPr lang="fr-FR" sz="5000" b="1" kern="0" dirty="0">
                <a:solidFill>
                  <a:srgbClr val="000000"/>
                </a:solidFill>
                <a:latin typeface="Cambria" pitchFamily="18"/>
                <a:ea typeface="Cambria" pitchFamily="18"/>
              </a:endParaRPr>
            </a:p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ZoneTexte 26">
                  <a:extLst>
                    <a:ext uri="{FF2B5EF4-FFF2-40B4-BE49-F238E27FC236}">
                      <a16:creationId xmlns:a16="http://schemas.microsoft.com/office/drawing/2014/main" id="{D8C38A57-14AA-4680-9ADC-9EF8AD8E8C42}"/>
                    </a:ext>
                  </a:extLst>
                </p:cNvPr>
                <p:cNvSpPr txBox="1"/>
                <p:nvPr/>
              </p:nvSpPr>
              <p:spPr>
                <a:xfrm>
                  <a:off x="16597602" y="20534812"/>
                  <a:ext cx="13724422" cy="934423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0" compatLnSpc="1">
                  <a:spAutoFit/>
                </a:bodyPr>
                <a:lstStyle/>
                <a:p>
                  <a:pPr lvl="0" defTabSz="45720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50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</m:oMath>
                  </a14:m>
                  <a:r>
                    <a:rPr lang="en-US" sz="50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ambria Math" pitchFamily="18"/>
                      <a:ea typeface="Cambria Math" pitchFamily="18"/>
                    </a:rPr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5000" b="0" i="0" smtClean="0">
                              <a:latin typeface="Cambria Math" panose="02040503050406030204" pitchFamily="18" charset="0"/>
                            </a:rPr>
                            <m:t>MSE</m:t>
                          </m:r>
                        </m:sub>
                      </m:sSub>
                    </m:oMath>
                  </a14:m>
                  <a:r>
                    <a:rPr lang="en-US" sz="50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ambria Math" pitchFamily="18"/>
                      <a:ea typeface="Cambria Math" pitchFamily="18"/>
                    </a:rPr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5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5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fr-FR" sz="5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5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5000" b="0" i="0" smtClean="0">
                              <a:latin typeface="Cambria Math" panose="02040503050406030204" pitchFamily="18" charset="0"/>
                            </a:rPr>
                            <m:t>Edge</m:t>
                          </m:r>
                        </m:sub>
                      </m:sSub>
                    </m:oMath>
                  </a14:m>
                  <a:r>
                    <a:rPr lang="en-US" sz="5000" b="0" i="0" u="none" strike="noStrike" kern="1200" cap="none" spc="0" baseline="0" dirty="0">
                      <a:solidFill>
                        <a:srgbClr val="000000"/>
                      </a:solidFill>
                      <a:uFillTx/>
                      <a:latin typeface="Cambria Math" pitchFamily="18"/>
                      <a:ea typeface="Cambria Math" pitchFamily="18"/>
                    </a:rPr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5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5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fr-FR" sz="5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5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5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5000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</m:sub>
                      </m:sSub>
                      <m:sSub>
                        <m:sSubPr>
                          <m:ctrlPr>
                            <a:rPr lang="el-GR" sz="5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5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l-GR" sz="5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fr-FR" sz="5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5000" b="0" i="0" smtClean="0">
                              <a:latin typeface="Cambria Math" panose="02040503050406030204" pitchFamily="18" charset="0"/>
                            </a:rPr>
                            <m:t>GAN</m:t>
                          </m:r>
                        </m:sub>
                      </m:sSub>
                    </m:oMath>
                  </a14:m>
                  <a:endParaRPr lang="en-US" sz="5000" b="0" i="0" u="none" strike="noStrike" kern="1200" cap="none" spc="0" baseline="-25000" dirty="0">
                    <a:solidFill>
                      <a:srgbClr val="000000"/>
                    </a:solidFill>
                    <a:uFillTx/>
                    <a:latin typeface="Cambria Math" pitchFamily="18"/>
                    <a:ea typeface="Cambria Math" pitchFamily="18"/>
                  </a:endParaRPr>
                </a:p>
              </p:txBody>
            </p:sp>
          </mc:Choice>
          <mc:Fallback xmlns="">
            <p:sp>
              <p:nvSpPr>
                <p:cNvPr id="148" name="ZoneTexte 26">
                  <a:extLst>
                    <a:ext uri="{FF2B5EF4-FFF2-40B4-BE49-F238E27FC236}">
                      <a16:creationId xmlns:a16="http://schemas.microsoft.com/office/drawing/2014/main" id="{D8C38A57-14AA-4680-9ADC-9EF8AD8E8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7602" y="20534812"/>
                  <a:ext cx="13724422" cy="934423"/>
                </a:xfrm>
                <a:prstGeom prst="rect">
                  <a:avLst/>
                </a:prstGeom>
                <a:blipFill>
                  <a:blip r:embed="rId33"/>
                  <a:stretch>
                    <a:fillRect t="-16993" b="-26797"/>
                  </a:stretch>
                </a:blipFill>
                <a:ln cap="flat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E9DDA8FA-816D-4407-A9B6-5E14DA9F8EAD}"/>
                </a:ext>
              </a:extLst>
            </p:cNvPr>
            <p:cNvSpPr txBox="1"/>
            <p:nvPr/>
          </p:nvSpPr>
          <p:spPr>
            <a:xfrm>
              <a:off x="15781596" y="9636549"/>
              <a:ext cx="2752677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5000" b="1" kern="0" dirty="0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FFT </a:t>
              </a:r>
              <a:r>
                <a:rPr lang="fr-FR" sz="5000" b="1" kern="0" dirty="0" err="1">
                  <a:solidFill>
                    <a:srgbClr val="000000"/>
                  </a:solidFill>
                  <a:latin typeface="Cambria" pitchFamily="18"/>
                  <a:ea typeface="Cambria" pitchFamily="18"/>
                </a:rPr>
                <a:t>Loss</a:t>
              </a:r>
              <a:endParaRPr lang="fr-FR" sz="5000" b="1" kern="0" dirty="0">
                <a:solidFill>
                  <a:srgbClr val="000000"/>
                </a:solidFill>
                <a:latin typeface="Cambria" pitchFamily="18"/>
                <a:ea typeface="Cambria" pitchFamily="18"/>
              </a:endParaRPr>
            </a:p>
            <a:p>
              <a:endParaRPr lang="en-US" dirty="0"/>
            </a:p>
          </p:txBody>
        </p:sp>
      </p:grp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AC61E0D6-CBF7-4A51-8BB2-A21F323FD47D}"/>
              </a:ext>
            </a:extLst>
          </p:cNvPr>
          <p:cNvGrpSpPr/>
          <p:nvPr/>
        </p:nvGrpSpPr>
        <p:grpSpPr>
          <a:xfrm>
            <a:off x="780169" y="12720924"/>
            <a:ext cx="13604986" cy="2989118"/>
            <a:chOff x="732929" y="12552396"/>
            <a:chExt cx="13604986" cy="2989118"/>
          </a:xfrm>
        </p:grpSpPr>
        <p:pic>
          <p:nvPicPr>
            <p:cNvPr id="199" name="Image 198">
              <a:extLst>
                <a:ext uri="{FF2B5EF4-FFF2-40B4-BE49-F238E27FC236}">
                  <a16:creationId xmlns:a16="http://schemas.microsoft.com/office/drawing/2014/main" id="{62CC9E0E-7FD3-4CDD-9253-27E5D958B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2" t="6533" r="50000" b="50000"/>
            <a:stretch/>
          </p:blipFill>
          <p:spPr>
            <a:xfrm>
              <a:off x="3323633" y="12618226"/>
              <a:ext cx="2543858" cy="2383039"/>
            </a:xfrm>
            <a:prstGeom prst="rect">
              <a:avLst/>
            </a:prstGeom>
          </p:spPr>
        </p:pic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381F54FB-4A38-4512-9C37-71698B4D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2" t="6533" r="50000" b="50000"/>
            <a:stretch/>
          </p:blipFill>
          <p:spPr>
            <a:xfrm>
              <a:off x="8938677" y="12564165"/>
              <a:ext cx="2543858" cy="2383039"/>
            </a:xfrm>
            <a:prstGeom prst="rect">
              <a:avLst/>
            </a:prstGeom>
          </p:spPr>
        </p:pic>
        <p:pic>
          <p:nvPicPr>
            <p:cNvPr id="201" name="Image 200">
              <a:extLst>
                <a:ext uri="{FF2B5EF4-FFF2-40B4-BE49-F238E27FC236}">
                  <a16:creationId xmlns:a16="http://schemas.microsoft.com/office/drawing/2014/main" id="{F04E00E8-92B9-4DF2-AA73-357FC4D9F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2" t="2438" r="49549" b="54096"/>
            <a:stretch/>
          </p:blipFill>
          <p:spPr>
            <a:xfrm>
              <a:off x="6144258" y="12588769"/>
              <a:ext cx="2543858" cy="2383039"/>
            </a:xfrm>
            <a:prstGeom prst="rect">
              <a:avLst/>
            </a:prstGeom>
          </p:spPr>
        </p:pic>
        <p:pic>
          <p:nvPicPr>
            <p:cNvPr id="202" name="Image 201">
              <a:extLst>
                <a:ext uri="{FF2B5EF4-FFF2-40B4-BE49-F238E27FC236}">
                  <a16:creationId xmlns:a16="http://schemas.microsoft.com/office/drawing/2014/main" id="{31DCC8BA-9250-40DB-839F-4437486AE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2" t="6533" r="50000" b="50000"/>
            <a:stretch/>
          </p:blipFill>
          <p:spPr>
            <a:xfrm>
              <a:off x="11794057" y="12552396"/>
              <a:ext cx="2543858" cy="2383039"/>
            </a:xfrm>
            <a:prstGeom prst="rect">
              <a:avLst/>
            </a:prstGeom>
          </p:spPr>
        </p:pic>
        <p:pic>
          <p:nvPicPr>
            <p:cNvPr id="203" name="Image 202">
              <a:extLst>
                <a:ext uri="{FF2B5EF4-FFF2-40B4-BE49-F238E27FC236}">
                  <a16:creationId xmlns:a16="http://schemas.microsoft.com/office/drawing/2014/main" id="{3F76F366-9754-465B-9CDE-E9C9B4371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2" t="6533" r="50000" b="50000"/>
            <a:stretch/>
          </p:blipFill>
          <p:spPr>
            <a:xfrm>
              <a:off x="1034739" y="13796274"/>
              <a:ext cx="760235" cy="712170"/>
            </a:xfrm>
            <a:prstGeom prst="rect">
              <a:avLst/>
            </a:prstGeom>
          </p:spPr>
        </p:pic>
        <p:sp>
          <p:nvSpPr>
            <p:cNvPr id="204" name="Flèche : droite 203">
              <a:extLst>
                <a:ext uri="{FF2B5EF4-FFF2-40B4-BE49-F238E27FC236}">
                  <a16:creationId xmlns:a16="http://schemas.microsoft.com/office/drawing/2014/main" id="{49722226-B95E-4AC9-9D6B-864082A2964F}"/>
                </a:ext>
              </a:extLst>
            </p:cNvPr>
            <p:cNvSpPr/>
            <p:nvPr/>
          </p:nvSpPr>
          <p:spPr>
            <a:xfrm>
              <a:off x="2016518" y="13585125"/>
              <a:ext cx="1124132" cy="66996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5" name="ZoneTexte 204">
              <a:extLst>
                <a:ext uri="{FF2B5EF4-FFF2-40B4-BE49-F238E27FC236}">
                  <a16:creationId xmlns:a16="http://schemas.microsoft.com/office/drawing/2014/main" id="{D24D5895-873A-45AB-9029-9F8D9CD41BE5}"/>
                </a:ext>
              </a:extLst>
            </p:cNvPr>
            <p:cNvSpPr txBox="1"/>
            <p:nvPr/>
          </p:nvSpPr>
          <p:spPr>
            <a:xfrm>
              <a:off x="3008828" y="14987516"/>
              <a:ext cx="31734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0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Nearest</a:t>
              </a:r>
              <a:r>
                <a:rPr lang="fr-FR" sz="300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fr-FR" sz="30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Neighbor</a:t>
              </a:r>
              <a:endParaRPr lang="en-US" sz="3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6" name="ZoneTexte 205">
              <a:extLst>
                <a:ext uri="{FF2B5EF4-FFF2-40B4-BE49-F238E27FC236}">
                  <a16:creationId xmlns:a16="http://schemas.microsoft.com/office/drawing/2014/main" id="{DD5559CF-59BC-4784-B324-1505F8005757}"/>
                </a:ext>
              </a:extLst>
            </p:cNvPr>
            <p:cNvSpPr txBox="1"/>
            <p:nvPr/>
          </p:nvSpPr>
          <p:spPr>
            <a:xfrm>
              <a:off x="6403494" y="14958569"/>
              <a:ext cx="20238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0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Bicubic</a:t>
              </a:r>
              <a:endParaRPr lang="en-US" sz="3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7" name="ZoneTexte 206">
              <a:extLst>
                <a:ext uri="{FF2B5EF4-FFF2-40B4-BE49-F238E27FC236}">
                  <a16:creationId xmlns:a16="http://schemas.microsoft.com/office/drawing/2014/main" id="{35AFDA10-593B-4E1F-B07D-5BE0098C0898}"/>
                </a:ext>
              </a:extLst>
            </p:cNvPr>
            <p:cNvSpPr txBox="1"/>
            <p:nvPr/>
          </p:nvSpPr>
          <p:spPr>
            <a:xfrm>
              <a:off x="8832665" y="14956984"/>
              <a:ext cx="27558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000" dirty="0">
                  <a:latin typeface="Cambria" panose="02040503050406030204" pitchFamily="18" charset="0"/>
                  <a:ea typeface="Cambria" panose="02040503050406030204" pitchFamily="18" charset="0"/>
                </a:rPr>
                <a:t>Our </a:t>
              </a:r>
              <a:r>
                <a:rPr lang="fr-FR" sz="30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method</a:t>
              </a:r>
              <a:endParaRPr lang="en-US" sz="3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8" name="ZoneTexte 207">
              <a:extLst>
                <a:ext uri="{FF2B5EF4-FFF2-40B4-BE49-F238E27FC236}">
                  <a16:creationId xmlns:a16="http://schemas.microsoft.com/office/drawing/2014/main" id="{7272259E-0366-4448-909E-1B76754457F6}"/>
                </a:ext>
              </a:extLst>
            </p:cNvPr>
            <p:cNvSpPr txBox="1"/>
            <p:nvPr/>
          </p:nvSpPr>
          <p:spPr>
            <a:xfrm>
              <a:off x="11830351" y="14958569"/>
              <a:ext cx="24619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000" dirty="0">
                  <a:latin typeface="Cambria" panose="02040503050406030204" pitchFamily="18" charset="0"/>
                  <a:ea typeface="Cambria" panose="02040503050406030204" pitchFamily="18" charset="0"/>
                </a:rPr>
                <a:t>Ground </a:t>
              </a:r>
              <a:r>
                <a:rPr lang="fr-FR" sz="30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truth</a:t>
              </a:r>
              <a:endParaRPr lang="en-US" sz="3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9" name="ZoneTexte 208">
              <a:extLst>
                <a:ext uri="{FF2B5EF4-FFF2-40B4-BE49-F238E27FC236}">
                  <a16:creationId xmlns:a16="http://schemas.microsoft.com/office/drawing/2014/main" id="{812707E6-5419-4D81-A5A9-54D687773A64}"/>
                </a:ext>
              </a:extLst>
            </p:cNvPr>
            <p:cNvSpPr txBox="1"/>
            <p:nvPr/>
          </p:nvSpPr>
          <p:spPr>
            <a:xfrm>
              <a:off x="732929" y="12662725"/>
              <a:ext cx="257578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000" dirty="0">
                  <a:latin typeface="Cambria" panose="02040503050406030204" pitchFamily="18" charset="0"/>
                  <a:ea typeface="Cambria" panose="02040503050406030204" pitchFamily="18" charset="0"/>
                </a:rPr>
                <a:t>Super </a:t>
              </a:r>
            </a:p>
            <a:p>
              <a:pPr algn="ctr"/>
              <a:r>
                <a:rPr lang="fr-FR" sz="30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Resolution</a:t>
              </a:r>
              <a:r>
                <a:rPr lang="fr-FR" sz="3000" dirty="0">
                  <a:latin typeface="Cambria" panose="02040503050406030204" pitchFamily="18" charset="0"/>
                  <a:ea typeface="Cambria" panose="02040503050406030204" pitchFamily="18" charset="0"/>
                </a:rPr>
                <a:t> x4</a:t>
              </a:r>
            </a:p>
            <a:p>
              <a:pPr algn="ctr"/>
              <a:endParaRPr lang="en-US" sz="15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0" name="ZoneTexte 209">
              <a:extLst>
                <a:ext uri="{FF2B5EF4-FFF2-40B4-BE49-F238E27FC236}">
                  <a16:creationId xmlns:a16="http://schemas.microsoft.com/office/drawing/2014/main" id="{6EBEF79E-891C-4522-BBAF-4995F20F2E30}"/>
                </a:ext>
              </a:extLst>
            </p:cNvPr>
            <p:cNvSpPr txBox="1"/>
            <p:nvPr/>
          </p:nvSpPr>
          <p:spPr>
            <a:xfrm>
              <a:off x="977957" y="14491382"/>
              <a:ext cx="7796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000" dirty="0">
                  <a:latin typeface="Cambria" panose="02040503050406030204" pitchFamily="18" charset="0"/>
                  <a:ea typeface="Cambria" panose="02040503050406030204" pitchFamily="18" charset="0"/>
                </a:rPr>
                <a:t>LR</a:t>
              </a:r>
              <a:endParaRPr lang="en-US" sz="3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98" name="ZoneTexte 197">
            <a:extLst>
              <a:ext uri="{FF2B5EF4-FFF2-40B4-BE49-F238E27FC236}">
                <a16:creationId xmlns:a16="http://schemas.microsoft.com/office/drawing/2014/main" id="{AB955231-4692-4CB2-A8B0-66BB22F760CA}"/>
              </a:ext>
            </a:extLst>
          </p:cNvPr>
          <p:cNvSpPr txBox="1"/>
          <p:nvPr/>
        </p:nvSpPr>
        <p:spPr>
          <a:xfrm>
            <a:off x="23015659" y="5987509"/>
            <a:ext cx="9172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500" dirty="0">
                <a:latin typeface="Cambria" panose="02040503050406030204" pitchFamily="18" charset="0"/>
                <a:ea typeface="Cambria" panose="02040503050406030204" pitchFamily="18" charset="0"/>
              </a:rPr>
              <a:t>4x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10BBD20F-1A4F-43CB-9F97-EE54CB65E208}"/>
              </a:ext>
            </a:extLst>
          </p:cNvPr>
          <p:cNvSpPr txBox="1"/>
          <p:nvPr/>
        </p:nvSpPr>
        <p:spPr>
          <a:xfrm>
            <a:off x="26772735" y="5956251"/>
            <a:ext cx="9172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500" dirty="0">
                <a:latin typeface="Cambria" panose="02040503050406030204" pitchFamily="18" charset="0"/>
                <a:ea typeface="Cambria" panose="02040503050406030204" pitchFamily="18" charset="0"/>
              </a:rPr>
              <a:t>4x</a:t>
            </a:r>
          </a:p>
        </p:txBody>
      </p:sp>
      <p:pic>
        <p:nvPicPr>
          <p:cNvPr id="132" name="Image 131">
            <a:extLst>
              <a:ext uri="{FF2B5EF4-FFF2-40B4-BE49-F238E27FC236}">
                <a16:creationId xmlns:a16="http://schemas.microsoft.com/office/drawing/2014/main" id="{063C5487-0D81-4A87-97F9-634D32E8413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40" y="39019882"/>
            <a:ext cx="12539738" cy="3252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1823</TotalTime>
  <Words>236</Words>
  <Application>Microsoft Office PowerPoint</Application>
  <PresentationFormat>Personnalisé</PresentationFormat>
  <Paragraphs>110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Cambria</vt:lpstr>
      <vt:lpstr>Cambria Math</vt:lpstr>
      <vt:lpstr>Times New Roman</vt:lpstr>
      <vt:lpstr>Thème Office</vt:lpstr>
      <vt:lpstr>Fourier and Edge Loss for GAN-Based Super Resolution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and Edge Loss for GAN-Based Super Resolution</dc:title>
  <dc:creator>DeepEngine</dc:creator>
  <cp:lastModifiedBy>DeepEngine</cp:lastModifiedBy>
  <cp:revision>60</cp:revision>
  <dcterms:created xsi:type="dcterms:W3CDTF">2018-06-29T07:57:43Z</dcterms:created>
  <dcterms:modified xsi:type="dcterms:W3CDTF">2018-10-15T12:56:45Z</dcterms:modified>
</cp:coreProperties>
</file>